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61" r:id="rId2"/>
  </p:sldMasterIdLst>
  <p:notesMasterIdLst>
    <p:notesMasterId r:id="rId14"/>
  </p:notesMasterIdLst>
  <p:sldIdLst>
    <p:sldId id="32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FB9D2B3-7AC1-465F-B058-1816718B7ECB}">
  <a:tblStyle styleId="{4FB9D2B3-7AC1-465F-B058-1816718B7ECB}" styleName="Table_0">
    <a:wholeTbl>
      <a:tcTxStyle b="off" i="off">
        <a:font>
          <a:latin typeface="Rockwell"/>
          <a:ea typeface="Rockwell"/>
          <a:cs typeface="Rockwel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7E8E7"/>
          </a:solidFill>
        </a:fill>
      </a:tcStyle>
    </a:wholeTbl>
    <a:band1H>
      <a:tcTxStyle/>
      <a:tcStyle>
        <a:tcBdr/>
        <a:fill>
          <a:solidFill>
            <a:srgbClr val="EFCE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FCE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Rockwell"/>
          <a:ea typeface="Rockwell"/>
          <a:cs typeface="Rockwel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Rockwell"/>
          <a:ea typeface="Rockwell"/>
          <a:cs typeface="Rockwel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39" autoAdjust="0"/>
    <p:restoredTop sz="94674"/>
  </p:normalViewPr>
  <p:slideViewPr>
    <p:cSldViewPr snapToGrid="0">
      <p:cViewPr varScale="1">
        <p:scale>
          <a:sx n="108" d="100"/>
          <a:sy n="108" d="100"/>
        </p:scale>
        <p:origin x="10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45112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Shape 2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Shape 2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Open Sans"/>
              <a:buNone/>
              <a:defRPr sz="11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ckwell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r>
              <a:rPr lang="en-GB"/>
              <a:t>Copyright © 2018 by Pearson Education      Gold Experience 2nd Edition C1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0"/>
              <a:buFont typeface="Arial"/>
              <a:buNone/>
              <a:defRPr sz="16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15600" y="4202966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ctr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ctr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1">
  <p:cSld name="Title Slide Option1">
    <p:bg>
      <p:bgPr>
        <a:solidFill>
          <a:schemeClr val="lt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30353" y="1680064"/>
            <a:ext cx="4910667" cy="224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630353" y="4057650"/>
            <a:ext cx="452966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630353" y="6265863"/>
            <a:ext cx="5283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11683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2">
  <p:cSld name="Title Slide Option2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6108699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107"/>
            <a:ext cx="1148400" cy="8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9" name="Google Shape;29;p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502756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ion3">
  <p:cSld name="Title Slide Option3">
    <p:bg>
      <p:bgPr>
        <a:solidFill>
          <a:srgbClr val="595959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833" y="409958"/>
            <a:ext cx="1147212" cy="81053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ctrTitle"/>
          </p:nvPr>
        </p:nvSpPr>
        <p:spPr>
          <a:xfrm>
            <a:off x="630353" y="1681200"/>
            <a:ext cx="4978400" cy="197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8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"/>
          </p:nvPr>
        </p:nvSpPr>
        <p:spPr>
          <a:xfrm>
            <a:off x="628654" y="4057201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2"/>
          </p:nvPr>
        </p:nvSpPr>
        <p:spPr>
          <a:xfrm>
            <a:off x="626150" y="6265863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pic" idx="3"/>
          </p:nvPr>
        </p:nvSpPr>
        <p:spPr>
          <a:xfrm>
            <a:off x="6108701" y="0"/>
            <a:ext cx="60832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8" name="Google Shape;38;p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11626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5981100" y="1332225"/>
            <a:ext cx="5587014" cy="39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769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2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5977055" y="2000250"/>
            <a:ext cx="5591058" cy="311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2"/>
          </p:nvPr>
        </p:nvSpPr>
        <p:spPr>
          <a:xfrm>
            <a:off x="1" y="0"/>
            <a:ext cx="5168899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122571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roduction">
  <p:cSld name="Introduction">
    <p:bg>
      <p:bgPr>
        <a:solidFill>
          <a:schemeClr val="lt2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783668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25090" y="2085975"/>
            <a:ext cx="4711701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•"/>
              <a:defRPr sz="1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23682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1">
  <p:cSld name="Divider Option 1">
    <p:bg>
      <p:bgPr>
        <a:blipFill rotWithShape="1">
          <a:blip r:embed="rId2">
            <a:alphaModFix/>
          </a:blip>
          <a:stretch>
            <a:fillRect l="-16997" r="-16998"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155958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2">
  <p:cSld name="Divider Option 2">
    <p:bg>
      <p:bgPr>
        <a:blipFill rotWithShape="1">
          <a:blip r:embed="rId2">
            <a:alphaModFix/>
          </a:blip>
          <a:stretch>
            <a:fillRect l="-30997" r="-30995"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445698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3">
  <p:cSld name="Divider Option 3">
    <p:bg>
      <p:bgPr>
        <a:blipFill rotWithShape="1">
          <a:blip r:embed="rId2">
            <a:alphaModFix/>
          </a:blip>
          <a:stretch>
            <a:fillRect l="-37997" r="-37997"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3491400" y="784495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7573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4">
  <p:cSld name="Divider Option 4">
    <p:bg>
      <p:bgPr>
        <a:blipFill rotWithShape="1">
          <a:blip r:embed="rId2">
            <a:alphaModFix/>
          </a:blip>
          <a:stretch>
            <a:fillRect l="-27998" r="-27998"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87946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5">
  <p:cSld name="Divider Option 5">
    <p:bg>
      <p:bgPr>
        <a:blipFill rotWithShape="1">
          <a:blip r:embed="rId2">
            <a:alphaModFix/>
          </a:blip>
          <a:stretch>
            <a:fillRect l="-11999" r="-11997"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024498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Option 6">
  <p:cSld name="Divider Option 6">
    <p:bg>
      <p:bgPr>
        <a:blipFill rotWithShape="1">
          <a:blip r:embed="rId2">
            <a:alphaModFix/>
          </a:blip>
          <a:stretch>
            <a:fillRect l="-10999" r="-10999"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3492800" y="784570"/>
            <a:ext cx="5209200" cy="542220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16779" y="73492"/>
                </a:moveTo>
                <a:cubicBezTo>
                  <a:pt x="119504" y="63571"/>
                  <a:pt x="120000" y="53492"/>
                  <a:pt x="118017" y="44285"/>
                </a:cubicBezTo>
                <a:cubicBezTo>
                  <a:pt x="117357" y="41190"/>
                  <a:pt x="116366" y="38095"/>
                  <a:pt x="115127" y="35238"/>
                </a:cubicBezTo>
                <a:cubicBezTo>
                  <a:pt x="108107" y="19285"/>
                  <a:pt x="92085" y="7380"/>
                  <a:pt x="72181" y="3333"/>
                </a:cubicBezTo>
                <a:cubicBezTo>
                  <a:pt x="55746" y="0"/>
                  <a:pt x="38981" y="2698"/>
                  <a:pt x="25189" y="10952"/>
                </a:cubicBezTo>
                <a:cubicBezTo>
                  <a:pt x="16434" y="16190"/>
                  <a:pt x="9745" y="22936"/>
                  <a:pt x="5863" y="30396"/>
                </a:cubicBezTo>
                <a:cubicBezTo>
                  <a:pt x="1486" y="38809"/>
                  <a:pt x="0" y="49523"/>
                  <a:pt x="1486" y="61507"/>
                </a:cubicBezTo>
                <a:cubicBezTo>
                  <a:pt x="2477" y="68333"/>
                  <a:pt x="4294" y="75079"/>
                  <a:pt x="7102" y="81349"/>
                </a:cubicBezTo>
                <a:cubicBezTo>
                  <a:pt x="7102" y="81428"/>
                  <a:pt x="7102" y="81428"/>
                  <a:pt x="7102" y="81428"/>
                </a:cubicBezTo>
                <a:cubicBezTo>
                  <a:pt x="13131" y="95158"/>
                  <a:pt x="22876" y="105793"/>
                  <a:pt x="35182" y="112063"/>
                </a:cubicBezTo>
                <a:cubicBezTo>
                  <a:pt x="49635" y="119444"/>
                  <a:pt x="65822" y="120000"/>
                  <a:pt x="80770" y="113730"/>
                </a:cubicBezTo>
                <a:cubicBezTo>
                  <a:pt x="98279" y="106507"/>
                  <a:pt x="111741" y="91428"/>
                  <a:pt x="116779" y="734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3671248" y="2973675"/>
            <a:ext cx="4831307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0588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4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271103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 Option1">
  <p:cSld name="Statement and Image  Option1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30793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3888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78" name="Google Shape;78;p13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1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877228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2">
  <p:cSld name="Statement and Image Option2"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59602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601556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>
            <a:spLocks noGrp="1"/>
          </p:cNvSpPr>
          <p:nvPr>
            <p:ph type="pic" idx="2"/>
          </p:nvPr>
        </p:nvSpPr>
        <p:spPr>
          <a:xfrm>
            <a:off x="7835901" y="0"/>
            <a:ext cx="43561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86" name="Google Shape;86;p14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93336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3">
  <p:cSld name="Statement and Image Option3"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630792" y="418050"/>
            <a:ext cx="490821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30792" y="1695450"/>
            <a:ext cx="4908217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>
            <a:spLocks noGrp="1"/>
          </p:cNvSpPr>
          <p:nvPr>
            <p:ph type="pic" idx="2"/>
          </p:nvPr>
        </p:nvSpPr>
        <p:spPr>
          <a:xfrm>
            <a:off x="6108701" y="0"/>
            <a:ext cx="60833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90431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95" name="Google Shape;95;p15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636637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4">
  <p:cSld name="Statement and Image Option4">
    <p:bg>
      <p:bgPr>
        <a:solidFill>
          <a:srgbClr val="FFFFF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title"/>
          </p:nvPr>
        </p:nvSpPr>
        <p:spPr>
          <a:xfrm>
            <a:off x="630791" y="418050"/>
            <a:ext cx="6023700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body" idx="1"/>
          </p:nvPr>
        </p:nvSpPr>
        <p:spPr>
          <a:xfrm>
            <a:off x="630791" y="1695450"/>
            <a:ext cx="602370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>
            <a:spLocks noGrp="1"/>
          </p:cNvSpPr>
          <p:nvPr>
            <p:ph type="pic" idx="2"/>
          </p:nvPr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634692" y="5838825"/>
            <a:ext cx="477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2" name="Google Shape;10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4" name="Google Shape;104;p16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247601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5">
  <p:cSld name="Statement and Image Option5">
    <p:bg>
      <p:bgPr>
        <a:solidFill>
          <a:srgbClr val="FFFFFF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931832" y="418050"/>
            <a:ext cx="6620597" cy="1144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931834" y="1695450"/>
            <a:ext cx="6636280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11" name="Google Shape;111;p17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91117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and Image Option6">
  <p:cSld name="Statement and Image Option6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23888" y="418051"/>
            <a:ext cx="10942105" cy="84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23888" y="1433513"/>
            <a:ext cx="6833129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1701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>
            <a:spLocks noGrp="1"/>
          </p:cNvSpPr>
          <p:nvPr>
            <p:ph type="pic" idx="2"/>
          </p:nvPr>
        </p:nvSpPr>
        <p:spPr>
          <a:xfrm>
            <a:off x="8136130" y="1433513"/>
            <a:ext cx="3416300" cy="452437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7272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7" name="Google Shape;117;p18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" name="Google Shape;118;p18"/>
          <p:cNvSpPr txBox="1">
            <a:spLocks noGrp="1"/>
          </p:cNvSpPr>
          <p:nvPr>
            <p:ph type="body" idx="3"/>
          </p:nvPr>
        </p:nvSpPr>
        <p:spPr>
          <a:xfrm>
            <a:off x="7023100" y="6172202"/>
            <a:ext cx="4529329" cy="20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1993" y="6374687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1" name="Google Shape;121;p18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438693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1">
  <p:cSld name="Statement Option 1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9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53100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ctrTitle"/>
          </p:nvPr>
        </p:nvSpPr>
        <p:spPr>
          <a:xfrm>
            <a:off x="2688608" y="2759846"/>
            <a:ext cx="7110485" cy="1338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888" y="6375599"/>
            <a:ext cx="927787" cy="2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28" name="Google Shape;128;p19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33678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tatement Option 4">
  <p:cSld name="Statement Option 4"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390192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ctrTitle"/>
          </p:nvPr>
        </p:nvSpPr>
        <p:spPr>
          <a:xfrm>
            <a:off x="2579426" y="2389032"/>
            <a:ext cx="7206019" cy="164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1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2715904" y="4179106"/>
            <a:ext cx="6933064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6" name="Google Shape;136;p20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2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243951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Page">
  <p:cSld name="Product Page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623888" y="417601"/>
            <a:ext cx="8037512" cy="52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23888" y="1752601"/>
            <a:ext cx="6577012" cy="446722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1014761" y="1943100"/>
            <a:ext cx="571624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432907" y="3324225"/>
            <a:ext cx="4128828" cy="289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1"/>
          <p:cNvSpPr>
            <a:spLocks noGrp="1"/>
          </p:cNvSpPr>
          <p:nvPr>
            <p:ph type="pic" idx="2"/>
          </p:nvPr>
        </p:nvSpPr>
        <p:spPr>
          <a:xfrm>
            <a:off x="7432906" y="1752601"/>
            <a:ext cx="4128000" cy="1571624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3"/>
          </p:nvPr>
        </p:nvSpPr>
        <p:spPr>
          <a:xfrm>
            <a:off x="7618626" y="3457575"/>
            <a:ext cx="3675080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9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85750" algn="l" rtl="0">
              <a:lnSpc>
                <a:spcPct val="122222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Font typeface="Arial"/>
              <a:buChar char="‒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4"/>
          </p:nvPr>
        </p:nvSpPr>
        <p:spPr>
          <a:xfrm>
            <a:off x="627835" y="1076325"/>
            <a:ext cx="8033565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1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38124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1">
  <p:cSld name="Case study Option1"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635039" y="417601"/>
            <a:ext cx="8189912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4710569" y="1437716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2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2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2"/>
          <p:cNvSpPr>
            <a:spLocks noGrp="1"/>
          </p:cNvSpPr>
          <p:nvPr>
            <p:ph type="pic" idx="5"/>
          </p:nvPr>
        </p:nvSpPr>
        <p:spPr>
          <a:xfrm>
            <a:off x="9091960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29312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Option2">
  <p:cSld name="Case study Option2">
    <p:bg>
      <p:bgPr>
        <a:solidFill>
          <a:srgbClr val="FFFFFF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4459558" y="1409700"/>
            <a:ext cx="7099300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4459558" y="1872629"/>
            <a:ext cx="7099300" cy="40995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630793" y="417601"/>
            <a:ext cx="8106500" cy="545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4710569" y="1447241"/>
            <a:ext cx="6645088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2"/>
          </p:nvPr>
        </p:nvSpPr>
        <p:spPr>
          <a:xfrm>
            <a:off x="4738208" y="2019300"/>
            <a:ext cx="6490449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Char char="-"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5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pic" idx="3"/>
          </p:nvPr>
        </p:nvSpPr>
        <p:spPr>
          <a:xfrm>
            <a:off x="634693" y="1409700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pic" idx="4"/>
          </p:nvPr>
        </p:nvSpPr>
        <p:spPr>
          <a:xfrm>
            <a:off x="634693" y="3762375"/>
            <a:ext cx="3416300" cy="219075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Google Shape;168;p23"/>
          <p:cNvSpPr>
            <a:spLocks noGrp="1"/>
          </p:cNvSpPr>
          <p:nvPr>
            <p:ph type="pic" idx="5"/>
          </p:nvPr>
        </p:nvSpPr>
        <p:spPr>
          <a:xfrm>
            <a:off x="9080809" y="561976"/>
            <a:ext cx="2476499" cy="466725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8307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623889" y="1704976"/>
            <a:ext cx="8888102" cy="317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288765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ed">
  <p:cSld name="Numbered"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1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623887" y="1809750"/>
            <a:ext cx="8910405" cy="378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2222"/>
              </a:lnSpc>
              <a:spcBef>
                <a:spcPts val="1134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176267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graphic x3">
  <p:cSld name="Infographic x3">
    <p:bg>
      <p:bgPr>
        <a:solidFill>
          <a:srgbClr val="FFFFFF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1115485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1107018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3"/>
          </p:nvPr>
        </p:nvSpPr>
        <p:spPr>
          <a:xfrm>
            <a:off x="1115485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body" idx="4"/>
          </p:nvPr>
        </p:nvSpPr>
        <p:spPr>
          <a:xfrm>
            <a:off x="4718399" y="3924926"/>
            <a:ext cx="2645833" cy="418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3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5"/>
          </p:nvPr>
        </p:nvSpPr>
        <p:spPr>
          <a:xfrm>
            <a:off x="8366804" y="3924927"/>
            <a:ext cx="2645833" cy="408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34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6"/>
          </p:nvPr>
        </p:nvSpPr>
        <p:spPr>
          <a:xfrm>
            <a:off x="4721563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7"/>
          </p:nvPr>
        </p:nvSpPr>
        <p:spPr>
          <a:xfrm>
            <a:off x="8376065" y="4425950"/>
            <a:ext cx="26543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15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8"/>
          </p:nvPr>
        </p:nvSpPr>
        <p:spPr>
          <a:xfrm>
            <a:off x="7023100" y="6172201"/>
            <a:ext cx="4529329" cy="22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6"/>
          <p:cNvSpPr>
            <a:spLocks noGrp="1"/>
          </p:cNvSpPr>
          <p:nvPr>
            <p:ph type="pic" idx="9"/>
          </p:nvPr>
        </p:nvSpPr>
        <p:spPr>
          <a:xfrm>
            <a:off x="47168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pic" idx="13"/>
          </p:nvPr>
        </p:nvSpPr>
        <p:spPr>
          <a:xfrm>
            <a:off x="8374414" y="2514601"/>
            <a:ext cx="2645833" cy="131921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3" name="Google Shape;193;p26"/>
          <p:cNvCxnSpPr/>
          <p:nvPr/>
        </p:nvCxnSpPr>
        <p:spPr>
          <a:xfrm>
            <a:off x="621993" y="6124575"/>
            <a:ext cx="109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6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26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696088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06372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x3">
  <p:cSld name="Sample Boxed Text x3"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/>
          <p:nvPr/>
        </p:nvSpPr>
        <p:spPr>
          <a:xfrm>
            <a:off x="629604" y="2669156"/>
            <a:ext cx="3470400" cy="468000"/>
          </a:xfrm>
          <a:prstGeom prst="rect">
            <a:avLst/>
          </a:prstGeom>
          <a:solidFill>
            <a:srgbClr val="0387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8"/>
          <p:cNvSpPr/>
          <p:nvPr/>
        </p:nvSpPr>
        <p:spPr>
          <a:xfrm>
            <a:off x="629604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title"/>
          </p:nvPr>
        </p:nvSpPr>
        <p:spPr>
          <a:xfrm>
            <a:off x="629605" y="417601"/>
            <a:ext cx="10938728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body" idx="1"/>
          </p:nvPr>
        </p:nvSpPr>
        <p:spPr>
          <a:xfrm>
            <a:off x="876950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2"/>
          </p:nvPr>
        </p:nvSpPr>
        <p:spPr>
          <a:xfrm>
            <a:off x="894018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Google Shape;206;p28"/>
          <p:cNvSpPr/>
          <p:nvPr/>
        </p:nvSpPr>
        <p:spPr>
          <a:xfrm>
            <a:off x="4387649" y="2669156"/>
            <a:ext cx="3470400" cy="46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8"/>
          <p:cNvSpPr/>
          <p:nvPr/>
        </p:nvSpPr>
        <p:spPr>
          <a:xfrm>
            <a:off x="4387649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3"/>
          </p:nvPr>
        </p:nvSpPr>
        <p:spPr>
          <a:xfrm>
            <a:off x="4634995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4"/>
          </p:nvPr>
        </p:nvSpPr>
        <p:spPr>
          <a:xfrm>
            <a:off x="4652063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8097933" y="2669156"/>
            <a:ext cx="3470400" cy="46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8"/>
          <p:cNvSpPr/>
          <p:nvPr/>
        </p:nvSpPr>
        <p:spPr>
          <a:xfrm>
            <a:off x="8097933" y="3129775"/>
            <a:ext cx="3470400" cy="214006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body" idx="5"/>
          </p:nvPr>
        </p:nvSpPr>
        <p:spPr>
          <a:xfrm>
            <a:off x="8345279" y="2687951"/>
            <a:ext cx="2921479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Char char="‒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85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6"/>
          </p:nvPr>
        </p:nvSpPr>
        <p:spPr>
          <a:xfrm>
            <a:off x="8362347" y="3226998"/>
            <a:ext cx="2994625" cy="155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7"/>
          </p:nvPr>
        </p:nvSpPr>
        <p:spPr>
          <a:xfrm>
            <a:off x="635039" y="1685925"/>
            <a:ext cx="109330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667891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ple Boxed Text with Image x3">
  <p:cSld name="Sample Boxed Text with Image x3">
    <p:bg>
      <p:bgPr>
        <a:solidFill>
          <a:srgbClr val="FFFFFF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376412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/>
          <p:nvPr/>
        </p:nvSpPr>
        <p:spPr>
          <a:xfrm>
            <a:off x="8112069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/>
          <p:nvPr/>
        </p:nvSpPr>
        <p:spPr>
          <a:xfrm>
            <a:off x="640755" y="2477659"/>
            <a:ext cx="3446400" cy="1718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624468" y="417601"/>
            <a:ext cx="10934001" cy="9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1"/>
          </p:nvPr>
        </p:nvSpPr>
        <p:spPr>
          <a:xfrm>
            <a:off x="823643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2"/>
          </p:nvPr>
        </p:nvSpPr>
        <p:spPr>
          <a:xfrm>
            <a:off x="635040" y="1685925"/>
            <a:ext cx="1092343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pic" idx="3"/>
          </p:nvPr>
        </p:nvSpPr>
        <p:spPr>
          <a:xfrm>
            <a:off x="640755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4"/>
          </p:nvPr>
        </p:nvSpPr>
        <p:spPr>
          <a:xfrm>
            <a:off x="4559300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9"/>
          <p:cNvSpPr>
            <a:spLocks noGrp="1"/>
          </p:cNvSpPr>
          <p:nvPr>
            <p:ph type="pic" idx="5"/>
          </p:nvPr>
        </p:nvSpPr>
        <p:spPr>
          <a:xfrm>
            <a:off x="4376412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6"/>
          </p:nvPr>
        </p:nvSpPr>
        <p:spPr>
          <a:xfrm>
            <a:off x="8294957" y="3603583"/>
            <a:ext cx="3149600" cy="44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ctr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-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>
            <a:spLocks noGrp="1"/>
          </p:cNvSpPr>
          <p:nvPr>
            <p:ph type="pic" idx="7"/>
          </p:nvPr>
        </p:nvSpPr>
        <p:spPr>
          <a:xfrm>
            <a:off x="8112069" y="4167534"/>
            <a:ext cx="3446400" cy="1752600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80975" marR="0" lvl="1" indent="-18097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52425" marR="0" lvl="2" indent="-174625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1050" marR="0" lvl="3" indent="-63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8"/>
          </p:nvPr>
        </p:nvSpPr>
        <p:spPr>
          <a:xfrm>
            <a:off x="823643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9"/>
          </p:nvPr>
        </p:nvSpPr>
        <p:spPr>
          <a:xfrm>
            <a:off x="4559300" y="255541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873A"/>
              </a:buClr>
              <a:buSzPts val="1400"/>
              <a:buFont typeface="Arial"/>
              <a:buNone/>
              <a:defRPr sz="7300" b="1" i="0" u="none" strike="noStrike" cap="none">
                <a:solidFill>
                  <a:srgbClr val="0387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3"/>
          </p:nvPr>
        </p:nvSpPr>
        <p:spPr>
          <a:xfrm>
            <a:off x="8282109" y="2554853"/>
            <a:ext cx="3149599" cy="114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73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36237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heading">
  <p:cSld name="Title and Subheading">
    <p:bg>
      <p:bgPr>
        <a:solidFill>
          <a:srgbClr val="FFFFF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7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623889" y="1685925"/>
            <a:ext cx="6356774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9166623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3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28141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to Learn">
  <p:cSld name="More to Learn">
    <p:bg>
      <p:bgPr>
        <a:solidFill>
          <a:schemeClr val="lt2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t="5771" b="5310"/>
          <a:stretch/>
        </p:blipFill>
        <p:spPr>
          <a:xfrm>
            <a:off x="2441349" y="0"/>
            <a:ext cx="7549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>
            <a:spLocks noGrp="1"/>
          </p:cNvSpPr>
          <p:nvPr>
            <p:ph type="ctrTitle"/>
          </p:nvPr>
        </p:nvSpPr>
        <p:spPr>
          <a:xfrm>
            <a:off x="3111499" y="2728867"/>
            <a:ext cx="6208900" cy="985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5" name="Google Shape;245;p32"/>
          <p:cNvSpPr txBox="1">
            <a:spLocks noGrp="1"/>
          </p:cNvSpPr>
          <p:nvPr>
            <p:ph type="body" idx="1"/>
          </p:nvPr>
        </p:nvSpPr>
        <p:spPr>
          <a:xfrm>
            <a:off x="3124200" y="3829050"/>
            <a:ext cx="6324600" cy="63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8155924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1" type="blank">
  <p:cSld name="Final Slide Option1"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97251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2">
  <p:cSld name="Final Slide Option2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6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961399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Slide Option3">
  <p:cSld name="Final Slide Option3">
    <p:bg>
      <p:bgPr>
        <a:solidFill>
          <a:srgbClr val="595959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33178" y="3558921"/>
            <a:ext cx="3380239" cy="21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848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653666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None/>
              <a:defRPr sz="6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6096000" y="-166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15600" y="5640766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0" y="59336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23888" y="417600"/>
            <a:ext cx="10944225" cy="90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  <a:defRPr sz="3600" b="1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23888" y="1704975"/>
            <a:ext cx="10944225" cy="4285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Char char="‒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" name="Google Shape;9;p1"/>
          <p:cNvCxnSpPr/>
          <p:nvPr/>
        </p:nvCxnSpPr>
        <p:spPr>
          <a:xfrm>
            <a:off x="11342478" y="6520020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622609" y="6376789"/>
            <a:ext cx="926438" cy="2824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915088" y="6515931"/>
            <a:ext cx="2390822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2708160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2"/>
          <p:cNvSpPr txBox="1">
            <a:spLocks noGrp="1"/>
          </p:cNvSpPr>
          <p:nvPr>
            <p:ph type="ctrTitle"/>
          </p:nvPr>
        </p:nvSpPr>
        <p:spPr>
          <a:xfrm>
            <a:off x="630353" y="1681201"/>
            <a:ext cx="4978400" cy="206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lang="pl-PL" sz="3800" b="1" i="0" u="none" strike="noStrike" cap="none" dirty="0" err="1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Grammar</a:t>
            </a:r>
            <a:br>
              <a:rPr lang="pl-PL" dirty="0"/>
            </a:br>
            <a:r>
              <a:rPr lang="pl-PL" dirty="0"/>
              <a:t>C1</a:t>
            </a:r>
            <a:br>
              <a:rPr lang="pl-PL" dirty="0"/>
            </a:br>
            <a:r>
              <a:rPr lang="pl-PL" dirty="0" err="1"/>
              <a:t>conditionals</a:t>
            </a:r>
            <a:endParaRPr sz="3800" b="1" i="0" u="none" strike="noStrike" cap="none" dirty="0">
              <a:solidFill>
                <a:schemeClr val="l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9" name="Google Shape;519;p72"/>
          <p:cNvSpPr txBox="1">
            <a:spLocks noGrp="1"/>
          </p:cNvSpPr>
          <p:nvPr>
            <p:ph type="sldNum" idx="12"/>
          </p:nvPr>
        </p:nvSpPr>
        <p:spPr>
          <a:xfrm>
            <a:off x="11386109" y="6515931"/>
            <a:ext cx="166321" cy="110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800" b="1" i="0" u="none" strike="noStrike" kern="0" cap="none" spc="0" normalizeH="0" baseline="0" noProof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72"/>
          <p:cNvCxnSpPr/>
          <p:nvPr/>
        </p:nvCxnSpPr>
        <p:spPr>
          <a:xfrm>
            <a:off x="11339674" y="6520813"/>
            <a:ext cx="0" cy="864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C61F1FC-170E-49C8-A65C-9763D1CAD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57" y="170583"/>
            <a:ext cx="1629740" cy="1287157"/>
          </a:xfrm>
          <a:prstGeom prst="rect">
            <a:avLst/>
          </a:prstGeom>
        </p:spPr>
      </p:pic>
      <p:sp>
        <p:nvSpPr>
          <p:cNvPr id="12" name="Google Shape;517;p72">
            <a:extLst>
              <a:ext uri="{FF2B5EF4-FFF2-40B4-BE49-F238E27FC236}">
                <a16:creationId xmlns:a16="http://schemas.microsoft.com/office/drawing/2014/main" id="{89EDBE02-5754-4A66-9722-9C8DE0AC6A0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6150" y="6371879"/>
            <a:ext cx="5287404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lang="pl-PL" sz="1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516;p72">
            <a:extLst>
              <a:ext uri="{FF2B5EF4-FFF2-40B4-BE49-F238E27FC236}">
                <a16:creationId xmlns:a16="http://schemas.microsoft.com/office/drawing/2014/main" id="{BE80073F-A3F0-4AD1-B0C1-6C85912A7C79}"/>
              </a:ext>
            </a:extLst>
          </p:cNvPr>
          <p:cNvSpPr txBox="1">
            <a:spLocks/>
          </p:cNvSpPr>
          <p:nvPr/>
        </p:nvSpPr>
        <p:spPr>
          <a:xfrm>
            <a:off x="628654" y="4534278"/>
            <a:ext cx="4592145" cy="1130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Recommended for</a:t>
            </a:r>
            <a:r>
              <a: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Gold Experience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Focus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305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High Note</a:t>
            </a:r>
          </a:p>
          <a:p>
            <a:pPr marL="0" marR="0" lvl="0" indent="0" algn="l" defTabSz="914400" rtl="0" eaLnBrk="1" fontAlgn="auto" latinLnBrk="0" hangingPunct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400"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305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0793863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/>
          <p:nvPr/>
        </p:nvSpPr>
        <p:spPr>
          <a:xfrm>
            <a:off x="450601" y="1738666"/>
            <a:ext cx="563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If you enquire at the desk, they will be able to help you.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8" name="Shape 248"/>
          <p:cNvSpPr txBox="1"/>
          <p:nvPr/>
        </p:nvSpPr>
        <p:spPr>
          <a:xfrm>
            <a:off x="426678" y="2867225"/>
            <a:ext cx="6703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If she opened the bank account here, would she get the loan?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9" name="Shape 249"/>
          <p:cNvSpPr txBox="1"/>
          <p:nvPr/>
        </p:nvSpPr>
        <p:spPr>
          <a:xfrm>
            <a:off x="396944" y="4807217"/>
            <a:ext cx="6906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If Larry had applied earlier, he would have got the job.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0" name="Shape 250"/>
          <p:cNvSpPr txBox="1"/>
          <p:nvPr/>
        </p:nvSpPr>
        <p:spPr>
          <a:xfrm>
            <a:off x="447375" y="1269100"/>
            <a:ext cx="106227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None/>
            </a:pP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Should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with the first conditional: more formal/polite						   				     </a:t>
            </a:r>
            <a:endParaRPr sz="1400" b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1" name="Shape 251"/>
          <p:cNvSpPr txBox="1"/>
          <p:nvPr/>
        </p:nvSpPr>
        <p:spPr>
          <a:xfrm>
            <a:off x="426674" y="2365475"/>
            <a:ext cx="106227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None/>
            </a:pP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Were to + infinitive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with second conditional: makes it sound less likely/possible.		   				     </a:t>
            </a:r>
            <a:endParaRPr sz="1400" b="0" i="1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2" name="Shape 252"/>
          <p:cNvSpPr txBox="1"/>
          <p:nvPr/>
        </p:nvSpPr>
        <p:spPr>
          <a:xfrm>
            <a:off x="447374" y="4396613"/>
            <a:ext cx="106227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None/>
            </a:pPr>
            <a:r>
              <a:rPr lang="en-US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Inversion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the third conditional: more formal and less likely/possible. 			         			                </a:t>
            </a:r>
            <a:endParaRPr sz="1400" b="0" u="none" strike="noStrike" cap="none" baseline="3000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3" name="Shape 253"/>
          <p:cNvSpPr txBox="1"/>
          <p:nvPr/>
        </p:nvSpPr>
        <p:spPr>
          <a:xfrm>
            <a:off x="450601" y="229387"/>
            <a:ext cx="100092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Function/Form: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alternative forms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4" name="Shape 254"/>
          <p:cNvSpPr/>
          <p:nvPr/>
        </p:nvSpPr>
        <p:spPr>
          <a:xfrm>
            <a:off x="9758680" y="6099931"/>
            <a:ext cx="2052600" cy="5031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Let’s practise...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5" name="Shape 255"/>
          <p:cNvSpPr txBox="1"/>
          <p:nvPr/>
        </p:nvSpPr>
        <p:spPr>
          <a:xfrm>
            <a:off x="6721625" y="1738675"/>
            <a:ext cx="4549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Should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+ subject + infinitive, future simple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6" name="Shape 256"/>
          <p:cNvSpPr txBox="1"/>
          <p:nvPr/>
        </p:nvSpPr>
        <p:spPr>
          <a:xfrm>
            <a:off x="6721626" y="2867229"/>
            <a:ext cx="563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If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+ subject + </a:t>
            </a:r>
            <a:r>
              <a:rPr lang="en-US" sz="16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were to 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+ infinitive, </a:t>
            </a:r>
            <a:r>
              <a:rPr lang="en-US" sz="16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would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+ inf.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7" name="Shape 257"/>
          <p:cNvSpPr txBox="1"/>
          <p:nvPr/>
        </p:nvSpPr>
        <p:spPr>
          <a:xfrm>
            <a:off x="5028075" y="5145925"/>
            <a:ext cx="6021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Had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+ subject + past participle, </a:t>
            </a:r>
            <a:r>
              <a:rPr lang="en-US" sz="16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would have 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+ past participle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8" name="Shape 258"/>
          <p:cNvSpPr txBox="1"/>
          <p:nvPr/>
        </p:nvSpPr>
        <p:spPr>
          <a:xfrm>
            <a:off x="401021" y="5112200"/>
            <a:ext cx="1885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Had Larry applied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9" name="Shape 259"/>
          <p:cNvSpPr txBox="1"/>
          <p:nvPr/>
        </p:nvSpPr>
        <p:spPr>
          <a:xfrm>
            <a:off x="396953" y="3768725"/>
            <a:ext cx="6703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Were she to open the bank account here, would she get a loan?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0" name="Shape 260"/>
          <p:cNvSpPr txBox="1"/>
          <p:nvPr/>
        </p:nvSpPr>
        <p:spPr>
          <a:xfrm>
            <a:off x="6721626" y="3768729"/>
            <a:ext cx="563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Were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+ subject + </a:t>
            </a:r>
            <a:r>
              <a:rPr lang="en-US" sz="16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+ infinitive, </a:t>
            </a:r>
            <a:r>
              <a:rPr lang="en-US" sz="1600" i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would</a:t>
            </a:r>
            <a:r>
              <a:rPr lang="en-US"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+ inf. </a:t>
            </a:r>
            <a:endParaRPr sz="16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1" name="Shape 261"/>
          <p:cNvSpPr txBox="1"/>
          <p:nvPr/>
        </p:nvSpPr>
        <p:spPr>
          <a:xfrm>
            <a:off x="396950" y="3365600"/>
            <a:ext cx="5668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We can make this more formal by using inversion.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2" name="Shape 262"/>
          <p:cNvSpPr txBox="1"/>
          <p:nvPr/>
        </p:nvSpPr>
        <p:spPr>
          <a:xfrm>
            <a:off x="9215021" y="1215811"/>
            <a:ext cx="1669435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first conditional</a:t>
            </a:r>
            <a:endParaRPr dirty="0"/>
          </a:p>
        </p:txBody>
      </p:sp>
      <p:sp>
        <p:nvSpPr>
          <p:cNvPr id="263" name="Shape 263"/>
          <p:cNvSpPr txBox="1"/>
          <p:nvPr/>
        </p:nvSpPr>
        <p:spPr>
          <a:xfrm>
            <a:off x="9215021" y="2302950"/>
            <a:ext cx="1731579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second conditional</a:t>
            </a:r>
            <a:endParaRPr dirty="0"/>
          </a:p>
        </p:txBody>
      </p:sp>
      <p:sp>
        <p:nvSpPr>
          <p:cNvPr id="264" name="Shape 264"/>
          <p:cNvSpPr txBox="1"/>
          <p:nvPr/>
        </p:nvSpPr>
        <p:spPr>
          <a:xfrm>
            <a:off x="9277165" y="4365725"/>
            <a:ext cx="1669435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third conditional</a:t>
            </a:r>
            <a:endParaRPr dirty="0"/>
          </a:p>
        </p:txBody>
      </p:sp>
      <p:cxnSp>
        <p:nvCxnSpPr>
          <p:cNvPr id="265" name="Shape 265"/>
          <p:cNvCxnSpPr>
            <a:stCxn id="247" idx="1"/>
          </p:cNvCxnSpPr>
          <p:nvPr/>
        </p:nvCxnSpPr>
        <p:spPr>
          <a:xfrm>
            <a:off x="450601" y="1908016"/>
            <a:ext cx="2418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6" name="Shape 266"/>
          <p:cNvSpPr txBox="1"/>
          <p:nvPr/>
        </p:nvSpPr>
        <p:spPr>
          <a:xfrm>
            <a:off x="149671" y="1967388"/>
            <a:ext cx="1885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Should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67" name="Shape 267"/>
          <p:cNvCxnSpPr/>
          <p:nvPr/>
        </p:nvCxnSpPr>
        <p:spPr>
          <a:xfrm>
            <a:off x="1089326" y="3036566"/>
            <a:ext cx="699300" cy="9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8" name="Shape 268"/>
          <p:cNvSpPr txBox="1"/>
          <p:nvPr/>
        </p:nvSpPr>
        <p:spPr>
          <a:xfrm>
            <a:off x="738946" y="3051638"/>
            <a:ext cx="1885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were to open</a:t>
            </a:r>
            <a:endParaRPr sz="1600" b="0" i="0" u="none" strike="noStrike" cap="none">
              <a:solidFill>
                <a:srgbClr val="C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9" name="Shape 269"/>
          <p:cNvSpPr/>
          <p:nvPr/>
        </p:nvSpPr>
        <p:spPr>
          <a:xfrm rot="-2401252">
            <a:off x="399902" y="2959006"/>
            <a:ext cx="1288047" cy="321541"/>
          </a:xfrm>
          <a:prstGeom prst="arc">
            <a:avLst>
              <a:gd name="adj1" fmla="val 11186675"/>
              <a:gd name="adj2" fmla="val 12260664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Shape 270"/>
          <p:cNvSpPr/>
          <p:nvPr/>
        </p:nvSpPr>
        <p:spPr>
          <a:xfrm rot="-7829192" flipH="1">
            <a:off x="274066" y="3814220"/>
            <a:ext cx="1234619" cy="235360"/>
          </a:xfrm>
          <a:prstGeom prst="arc">
            <a:avLst>
              <a:gd name="adj1" fmla="val 11352509"/>
              <a:gd name="adj2" fmla="val 12260664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1" name="Shape 271"/>
          <p:cNvCxnSpPr/>
          <p:nvPr/>
        </p:nvCxnSpPr>
        <p:spPr>
          <a:xfrm>
            <a:off x="473144" y="4976567"/>
            <a:ext cx="1885500" cy="261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" name="Google Shape;65;p15">
            <a:extLst>
              <a:ext uri="{FF2B5EF4-FFF2-40B4-BE49-F238E27FC236}">
                <a16:creationId xmlns:a16="http://schemas.microsoft.com/office/drawing/2014/main" id="{336A0AF6-84E7-4360-B9FB-37E01508364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/>
          <p:nvPr/>
        </p:nvSpPr>
        <p:spPr>
          <a:xfrm>
            <a:off x="819783" y="4201121"/>
            <a:ext cx="100584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1600"/>
              <a:buFont typeface="Noto Sans Symbols"/>
              <a:buNone/>
            </a:pPr>
            <a:endParaRPr sz="1600" b="0" i="1" u="none" strike="noStrike" cap="none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7" name="Shape 277"/>
          <p:cNvSpPr txBox="1"/>
          <p:nvPr/>
        </p:nvSpPr>
        <p:spPr>
          <a:xfrm>
            <a:off x="464550" y="1737988"/>
            <a:ext cx="111321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lang="en-US" sz="1600" dirty="0"/>
              <a:t>Charlie stole the car. He’s now in prison.							</a:t>
            </a:r>
            <a:r>
              <a:rPr lang="en-US" sz="1600" b="1" dirty="0"/>
              <a:t>STOLEN</a:t>
            </a: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Shape 278"/>
          <p:cNvSpPr txBox="1"/>
          <p:nvPr/>
        </p:nvSpPr>
        <p:spPr>
          <a:xfrm>
            <a:off x="945982" y="2152288"/>
            <a:ext cx="7288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 dirty="0">
                <a:solidFill>
                  <a:srgbClr val="C00000"/>
                </a:solidFill>
              </a:rPr>
              <a:t>If Charlie hadn’t stolen the car, he wouldn’t be in prison now.</a:t>
            </a:r>
            <a:endParaRPr sz="1600" b="0" i="0" u="none" strike="noStrike" cap="none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Shape 280"/>
          <p:cNvSpPr txBox="1"/>
          <p:nvPr/>
        </p:nvSpPr>
        <p:spPr>
          <a:xfrm>
            <a:off x="450601" y="229388"/>
            <a:ext cx="6749127" cy="798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Practice activities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1" name="Shape 281"/>
          <p:cNvSpPr txBox="1"/>
          <p:nvPr/>
        </p:nvSpPr>
        <p:spPr>
          <a:xfrm>
            <a:off x="464551" y="905812"/>
            <a:ext cx="114804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 b="1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Rewrite these sentences using the words in capitals as conditionals. Say which conditional you are using.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Arial"/>
              <a:buNone/>
            </a:pPr>
            <a:endParaRPr sz="2000" b="1" i="1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2" name="Shape 282"/>
          <p:cNvSpPr txBox="1"/>
          <p:nvPr/>
        </p:nvSpPr>
        <p:spPr>
          <a:xfrm>
            <a:off x="464550" y="2596200"/>
            <a:ext cx="11132100" cy="52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2"/>
            </a:pPr>
            <a:r>
              <a:rPr lang="en-US" sz="1600" dirty="0"/>
              <a:t>There is a job. To get the job, speak to the manager tomorrow.					</a:t>
            </a:r>
            <a:r>
              <a:rPr lang="en-US" sz="1600" b="1" dirty="0"/>
              <a:t>SHOULD</a:t>
            </a: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600" dirty="0"/>
          </a:p>
          <a:p>
            <a:pPr marL="0" lvl="0" indent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</a:rPr>
              <a:t>Frankie is looking for a new job.</a:t>
            </a:r>
            <a:endParaRPr sz="1600" dirty="0"/>
          </a:p>
        </p:txBody>
      </p:sp>
      <p:sp>
        <p:nvSpPr>
          <p:cNvPr id="283" name="Shape 283"/>
          <p:cNvSpPr txBox="1"/>
          <p:nvPr/>
        </p:nvSpPr>
        <p:spPr>
          <a:xfrm>
            <a:off x="464550" y="3615713"/>
            <a:ext cx="11132100" cy="5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3"/>
            </a:pPr>
            <a:r>
              <a:rPr lang="en-US" sz="1600"/>
              <a:t>I regret arguing with my brother because now he won’t take me to the concert			</a:t>
            </a:r>
            <a:r>
              <a:rPr lang="en-US" sz="1600" b="1"/>
              <a:t>WOULD</a:t>
            </a: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	this evening.</a:t>
            </a:r>
            <a:endParaRPr sz="1600"/>
          </a:p>
        </p:txBody>
      </p:sp>
      <p:sp>
        <p:nvSpPr>
          <p:cNvPr id="284" name="Shape 284"/>
          <p:cNvSpPr txBox="1"/>
          <p:nvPr/>
        </p:nvSpPr>
        <p:spPr>
          <a:xfrm>
            <a:off x="464550" y="4578413"/>
            <a:ext cx="111321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4"/>
            </a:pPr>
            <a:r>
              <a:rPr lang="en-US" sz="1600"/>
              <a:t>It might be difficult, but I could talk to the boss. Will he give me the time off?				</a:t>
            </a:r>
            <a:r>
              <a:rPr lang="en-US" sz="1600" b="1"/>
              <a:t>WERE</a:t>
            </a: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Shape 285"/>
          <p:cNvSpPr txBox="1"/>
          <p:nvPr/>
        </p:nvSpPr>
        <p:spPr>
          <a:xfrm>
            <a:off x="464550" y="5395063"/>
            <a:ext cx="111321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5"/>
            </a:pPr>
            <a:r>
              <a:rPr lang="en-US" sz="1600"/>
              <a:t>We didn’t visit the museum because neither of us like modern art.					</a:t>
            </a:r>
            <a:r>
              <a:rPr lang="en-US" sz="1600" b="1"/>
              <a:t>LIKED</a:t>
            </a: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Shape 286"/>
          <p:cNvSpPr txBox="1"/>
          <p:nvPr/>
        </p:nvSpPr>
        <p:spPr>
          <a:xfrm>
            <a:off x="945982" y="3200150"/>
            <a:ext cx="7288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Should Frankie want the job, she will need to speak to the manager tomorrow.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Shape 287"/>
          <p:cNvSpPr txBox="1"/>
          <p:nvPr/>
        </p:nvSpPr>
        <p:spPr>
          <a:xfrm>
            <a:off x="945973" y="4220450"/>
            <a:ext cx="9044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If I hadn’t argued with my brother, he would take me/be taking me to the concert this evening.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Shape 288"/>
          <p:cNvSpPr txBox="1"/>
          <p:nvPr/>
        </p:nvSpPr>
        <p:spPr>
          <a:xfrm>
            <a:off x="945982" y="4935025"/>
            <a:ext cx="7288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Were I/if I were to talk to the boss, would he give me the time off?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Shape 289"/>
          <p:cNvSpPr txBox="1"/>
          <p:nvPr/>
        </p:nvSpPr>
        <p:spPr>
          <a:xfrm>
            <a:off x="945982" y="5768150"/>
            <a:ext cx="7288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C00000"/>
                </a:solidFill>
              </a:rPr>
              <a:t>If we liked modern art, we would have visited the museum.</a:t>
            </a:r>
            <a:endParaRPr sz="16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BA9C9218-D8BB-4E67-A709-606220C81B4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 idx="4294967295"/>
          </p:nvPr>
        </p:nvSpPr>
        <p:spPr>
          <a:xfrm>
            <a:off x="684838" y="766348"/>
            <a:ext cx="10058400" cy="16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What are the conditional structures?</a:t>
            </a:r>
            <a:endParaRPr sz="44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body" idx="4294967295"/>
          </p:nvPr>
        </p:nvSpPr>
        <p:spPr>
          <a:xfrm>
            <a:off x="684838" y="2739129"/>
            <a:ext cx="10058400" cy="22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Noto Sans Symbol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are many different types. </a:t>
            </a:r>
            <a:r>
              <a:rPr lang="en-US" sz="2000" b="0" i="0" u="none" strike="noStrike" cap="none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Let’s look at: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Basic conditional forms.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Mixed conditionals.</a:t>
            </a: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1700"/>
              <a:buFont typeface="Open Sans"/>
              <a:buAutoNum type="arabicPeriod"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Alternative forms.</a:t>
            </a:r>
            <a:endParaRPr sz="2000" b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E3611"/>
              </a:buClr>
              <a:buSzPts val="1700"/>
              <a:buFont typeface="Noto Sans Symbols"/>
              <a:buNone/>
            </a:pPr>
            <a:endParaRPr sz="2000" b="0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8903368" y="5226518"/>
            <a:ext cx="2791327" cy="1117385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Basic conditional forms...</a:t>
            </a:r>
            <a:endParaRPr/>
          </a:p>
        </p:txBody>
      </p:sp>
      <p:sp>
        <p:nvSpPr>
          <p:cNvPr id="6" name="Google Shape;65;p15">
            <a:extLst>
              <a:ext uri="{FF2B5EF4-FFF2-40B4-BE49-F238E27FC236}">
                <a16:creationId xmlns:a16="http://schemas.microsoft.com/office/drawing/2014/main" id="{17C3BE41-F11E-4C50-90C8-0809868D41D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/>
        </p:nvSpPr>
        <p:spPr>
          <a:xfrm>
            <a:off x="450599" y="229375"/>
            <a:ext cx="113448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b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asic conditional forms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Shape 73"/>
          <p:cNvSpPr txBox="1"/>
          <p:nvPr/>
        </p:nvSpPr>
        <p:spPr>
          <a:xfrm>
            <a:off x="450600" y="1053545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There are four basic conditional forms. Match the uses to the examples.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" name="Shape 74"/>
          <p:cNvSpPr txBox="1"/>
          <p:nvPr/>
        </p:nvSpPr>
        <p:spPr>
          <a:xfrm>
            <a:off x="843090" y="1974650"/>
            <a:ext cx="10637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800" dirty="0">
                <a:solidFill>
                  <a:srgbClr val="C00000"/>
                </a:solidFill>
              </a:rPr>
              <a:t>If you do exercise daily, your body becomes stronger.</a:t>
            </a:r>
            <a:endParaRPr sz="1800" b="0" i="0" u="none" strike="noStrike" cap="none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Shape 75"/>
          <p:cNvSpPr txBox="1"/>
          <p:nvPr/>
        </p:nvSpPr>
        <p:spPr>
          <a:xfrm>
            <a:off x="843090" y="2949475"/>
            <a:ext cx="10637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800">
                <a:solidFill>
                  <a:srgbClr val="C00000"/>
                </a:solidFill>
              </a:rPr>
              <a:t>If you get here late, I’ll be in the garden setting up the chairs for the party.</a:t>
            </a:r>
            <a:endParaRPr sz="18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Shape 76"/>
          <p:cNvSpPr txBox="1"/>
          <p:nvPr/>
        </p:nvSpPr>
        <p:spPr>
          <a:xfrm>
            <a:off x="843090" y="4058425"/>
            <a:ext cx="10637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800" dirty="0">
                <a:solidFill>
                  <a:srgbClr val="C00000"/>
                </a:solidFill>
              </a:rPr>
              <a:t>If everyone in the company spoke more than one language, we would get more business.</a:t>
            </a:r>
            <a:endParaRPr sz="1800" b="0" i="0" u="none" strike="noStrike" cap="none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Shape 77"/>
          <p:cNvSpPr txBox="1"/>
          <p:nvPr/>
        </p:nvSpPr>
        <p:spPr>
          <a:xfrm>
            <a:off x="843090" y="5167363"/>
            <a:ext cx="10637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600"/>
              <a:buFont typeface="Arial"/>
              <a:buNone/>
            </a:pPr>
            <a:r>
              <a:rPr lang="en-US" sz="1800" dirty="0">
                <a:solidFill>
                  <a:srgbClr val="C00000"/>
                </a:solidFill>
              </a:rPr>
              <a:t>If someone hadn’t handed in Jonny’s wallet, he would have lost everything.</a:t>
            </a:r>
            <a:endParaRPr sz="1800" b="0" i="0" u="none" strike="noStrike" cap="none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Shape 78"/>
          <p:cNvSpPr txBox="1"/>
          <p:nvPr/>
        </p:nvSpPr>
        <p:spPr>
          <a:xfrm>
            <a:off x="4888048" y="5974600"/>
            <a:ext cx="6998100" cy="3693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hypothetical situations in the present. </a:t>
            </a:r>
            <a:endParaRPr sz="1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9" name="Shape 79"/>
          <p:cNvSpPr txBox="1"/>
          <p:nvPr/>
        </p:nvSpPr>
        <p:spPr>
          <a:xfrm>
            <a:off x="4888048" y="5974600"/>
            <a:ext cx="6998100" cy="3693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hypothetical situations in the past.</a:t>
            </a:r>
            <a:endParaRPr sz="1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0" name="Shape 80"/>
          <p:cNvSpPr txBox="1"/>
          <p:nvPr/>
        </p:nvSpPr>
        <p:spPr>
          <a:xfrm>
            <a:off x="4888048" y="5974600"/>
            <a:ext cx="6998100" cy="3693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general truths or consequences.</a:t>
            </a:r>
            <a:endParaRPr sz="1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1" name="Shape 81"/>
          <p:cNvSpPr txBox="1"/>
          <p:nvPr/>
        </p:nvSpPr>
        <p:spPr>
          <a:xfrm>
            <a:off x="4888048" y="5974600"/>
            <a:ext cx="6998100" cy="3693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 a consequence of a possible future action. </a:t>
            </a:r>
            <a:endParaRPr sz="1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" name="Google Shape;65;p15">
            <a:extLst>
              <a:ext uri="{FF2B5EF4-FFF2-40B4-BE49-F238E27FC236}">
                <a16:creationId xmlns:a16="http://schemas.microsoft.com/office/drawing/2014/main" id="{95C4A7C5-CA8A-4828-86E2-B7A20244646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/>
        </p:nvSpPr>
        <p:spPr>
          <a:xfrm>
            <a:off x="450601" y="1757404"/>
            <a:ext cx="563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If you do exercise daily, your body becomes stronger.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7" name="Shape 87"/>
          <p:cNvSpPr txBox="1"/>
          <p:nvPr/>
        </p:nvSpPr>
        <p:spPr>
          <a:xfrm>
            <a:off x="447393" y="2816775"/>
            <a:ext cx="8768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If you get here late, I’ll be in the garden setting up the chairs for the party.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8" name="Shape 88"/>
          <p:cNvSpPr txBox="1"/>
          <p:nvPr/>
        </p:nvSpPr>
        <p:spPr>
          <a:xfrm>
            <a:off x="393226" y="5053213"/>
            <a:ext cx="8109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If someone hadn’t handed in Jonny’s wallet, he would have lost everything.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9" name="Shape 89"/>
          <p:cNvSpPr txBox="1"/>
          <p:nvPr/>
        </p:nvSpPr>
        <p:spPr>
          <a:xfrm>
            <a:off x="468076" y="1238782"/>
            <a:ext cx="8726724" cy="3077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Zero conditional: For general truths or consequences.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Shape 90"/>
          <p:cNvSpPr txBox="1"/>
          <p:nvPr/>
        </p:nvSpPr>
        <p:spPr>
          <a:xfrm>
            <a:off x="468078" y="2349894"/>
            <a:ext cx="87681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First conditional: For a sequence of a possible future action.</a:t>
            </a:r>
            <a:endParaRPr sz="14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91" name="Shape 91"/>
          <p:cNvGrpSpPr/>
          <p:nvPr/>
        </p:nvGrpSpPr>
        <p:grpSpPr>
          <a:xfrm>
            <a:off x="447384" y="3078199"/>
            <a:ext cx="1791571" cy="340712"/>
            <a:chOff x="468072" y="3846490"/>
            <a:chExt cx="1992627" cy="340713"/>
          </a:xfrm>
        </p:grpSpPr>
        <p:sp>
          <p:nvSpPr>
            <p:cNvPr id="92" name="Shape 92"/>
            <p:cNvSpPr/>
            <p:nvPr/>
          </p:nvSpPr>
          <p:spPr>
            <a:xfrm rot="5400000">
              <a:off x="1346199" y="3072702"/>
              <a:ext cx="236400" cy="1992600"/>
            </a:xfrm>
            <a:prstGeom prst="rightBracket">
              <a:avLst>
                <a:gd name="adj" fmla="val 8333"/>
              </a:avLst>
            </a:prstGeom>
            <a:noFill/>
            <a:ln w="9525" cap="flat" cmpd="sng">
              <a:solidFill>
                <a:srgbClr val="FDA73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3" name="Shape 93"/>
            <p:cNvSpPr txBox="1"/>
            <p:nvPr/>
          </p:nvSpPr>
          <p:spPr>
            <a:xfrm>
              <a:off x="468072" y="3846490"/>
              <a:ext cx="19926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600"/>
                <a:buFont typeface="Open Sans"/>
                <a:buNone/>
              </a:pPr>
              <a:r>
                <a:rPr lang="en-US" sz="1600">
                  <a:solidFill>
                    <a:schemeClr val="accent1"/>
                  </a:solidFill>
                  <a:latin typeface="Open Sans"/>
                  <a:ea typeface="Open Sans"/>
                  <a:cs typeface="Open Sans"/>
                  <a:sym typeface="Open Sans"/>
                </a:rPr>
                <a:t>hypothetical</a:t>
              </a:r>
              <a:r>
                <a:rPr lang="en-US" sz="1600" b="0" i="0" u="none" strike="noStrike" cap="none">
                  <a:solidFill>
                    <a:schemeClr val="accent1"/>
                  </a:solidFill>
                  <a:latin typeface="Open Sans"/>
                  <a:ea typeface="Open Sans"/>
                  <a:cs typeface="Open Sans"/>
                  <a:sym typeface="Open Sans"/>
                </a:rPr>
                <a:t>  </a:t>
              </a:r>
              <a:endParaRPr sz="16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94" name="Shape 94"/>
          <p:cNvGrpSpPr/>
          <p:nvPr/>
        </p:nvGrpSpPr>
        <p:grpSpPr>
          <a:xfrm>
            <a:off x="2365686" y="3079271"/>
            <a:ext cx="5135222" cy="338554"/>
            <a:chOff x="2514947" y="3979380"/>
            <a:chExt cx="3298999" cy="338554"/>
          </a:xfrm>
        </p:grpSpPr>
        <p:sp>
          <p:nvSpPr>
            <p:cNvPr id="95" name="Shape 95"/>
            <p:cNvSpPr/>
            <p:nvPr/>
          </p:nvSpPr>
          <p:spPr>
            <a:xfrm rot="5400000">
              <a:off x="4046218" y="2549847"/>
              <a:ext cx="236458" cy="3298998"/>
            </a:xfrm>
            <a:prstGeom prst="rightBracket">
              <a:avLst>
                <a:gd name="adj" fmla="val 8333"/>
              </a:avLst>
            </a:prstGeom>
            <a:noFill/>
            <a:ln w="9525" cap="flat" cmpd="sng">
              <a:solidFill>
                <a:srgbClr val="FDA73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6" name="Shape 96"/>
            <p:cNvSpPr txBox="1"/>
            <p:nvPr/>
          </p:nvSpPr>
          <p:spPr>
            <a:xfrm>
              <a:off x="2514947" y="3979380"/>
              <a:ext cx="3298999" cy="3385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600"/>
                <a:buFont typeface="Open Sans"/>
                <a:buNone/>
              </a:pPr>
              <a:r>
                <a:rPr lang="en-US" sz="1600">
                  <a:solidFill>
                    <a:schemeClr val="accent1"/>
                  </a:solidFill>
                  <a:latin typeface="Open Sans"/>
                  <a:ea typeface="Open Sans"/>
                  <a:cs typeface="Open Sans"/>
                  <a:sym typeface="Open Sans"/>
                </a:rPr>
                <a:t>result</a:t>
              </a:r>
              <a:r>
                <a:rPr lang="en-US" sz="1600" b="0" i="0" u="none" strike="noStrike" cap="none">
                  <a:solidFill>
                    <a:schemeClr val="accent1"/>
                  </a:solidFill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endParaRPr sz="16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97" name="Shape 97"/>
          <p:cNvSpPr txBox="1"/>
          <p:nvPr/>
        </p:nvSpPr>
        <p:spPr>
          <a:xfrm>
            <a:off x="447378" y="3562541"/>
            <a:ext cx="87681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Second conditional</a:t>
            </a:r>
            <a:r>
              <a:rPr lang="en-US" sz="14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For hypothetical situations in the present.</a:t>
            </a:r>
            <a:endParaRPr sz="14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8" name="Shape 98"/>
          <p:cNvSpPr txBox="1"/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basic conditional forms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9" name="Shape 9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58558" y="273606"/>
            <a:ext cx="1232746" cy="1232746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Shape 100"/>
          <p:cNvSpPr/>
          <p:nvPr/>
        </p:nvSpPr>
        <p:spPr>
          <a:xfrm>
            <a:off x="9758675" y="5872874"/>
            <a:ext cx="2052600" cy="7302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How do I make these structures?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1" name="Shape 101"/>
          <p:cNvSpPr/>
          <p:nvPr/>
        </p:nvSpPr>
        <p:spPr>
          <a:xfrm>
            <a:off x="10002379" y="1710787"/>
            <a:ext cx="1746625" cy="970647"/>
          </a:xfrm>
          <a:prstGeom prst="wedgeRoundRectCallout">
            <a:avLst>
              <a:gd name="adj1" fmla="val 22121"/>
              <a:gd name="adj2" fmla="val -62546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There is a possibility of this happening.</a:t>
            </a:r>
            <a:endParaRPr/>
          </a:p>
        </p:txBody>
      </p:sp>
      <p:sp>
        <p:nvSpPr>
          <p:cNvPr id="102" name="Shape 102"/>
          <p:cNvSpPr/>
          <p:nvPr/>
        </p:nvSpPr>
        <p:spPr>
          <a:xfrm rot="-699660" flipH="1">
            <a:off x="5641639" y="2338243"/>
            <a:ext cx="6440120" cy="579480"/>
          </a:xfrm>
          <a:prstGeom prst="arc">
            <a:avLst>
              <a:gd name="adj1" fmla="val 11469242"/>
              <a:gd name="adj2" fmla="val 21208335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Shape 103"/>
          <p:cNvSpPr/>
          <p:nvPr/>
        </p:nvSpPr>
        <p:spPr>
          <a:xfrm>
            <a:off x="468075" y="5485450"/>
            <a:ext cx="3975000" cy="1117500"/>
          </a:xfrm>
          <a:prstGeom prst="wedgeRoundRectCallout">
            <a:avLst>
              <a:gd name="adj1" fmla="val 57636"/>
              <a:gd name="adj2" fmla="val -2713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If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can also be replaced by words/phrases like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unless, until, before, after, as soon as, when, in case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 create other future time clauses. The structure remains the same. More on the form later...</a:t>
            </a:r>
            <a:endParaRPr/>
          </a:p>
        </p:txBody>
      </p:sp>
      <p:sp>
        <p:nvSpPr>
          <p:cNvPr id="104" name="Shape 104"/>
          <p:cNvSpPr txBox="1"/>
          <p:nvPr/>
        </p:nvSpPr>
        <p:spPr>
          <a:xfrm>
            <a:off x="447378" y="4561903"/>
            <a:ext cx="87681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Third conditional</a:t>
            </a:r>
            <a:r>
              <a:rPr lang="en-US" sz="14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For hypothetical situations in the past.</a:t>
            </a:r>
            <a:endParaRPr sz="14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5" name="Shape 105"/>
          <p:cNvSpPr txBox="1"/>
          <p:nvPr/>
        </p:nvSpPr>
        <p:spPr>
          <a:xfrm>
            <a:off x="393227" y="4009475"/>
            <a:ext cx="8876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If everyone in the company spoke more than one language, we would get more business.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6" name="Shape 106"/>
          <p:cNvSpPr/>
          <p:nvPr/>
        </p:nvSpPr>
        <p:spPr>
          <a:xfrm>
            <a:off x="9989929" y="3038987"/>
            <a:ext cx="1746600" cy="970500"/>
          </a:xfrm>
          <a:prstGeom prst="wedgeRoundRectCallout">
            <a:avLst>
              <a:gd name="adj1" fmla="val 22121"/>
              <a:gd name="adj2" fmla="val -62546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This would be beneficial NOW.</a:t>
            </a:r>
            <a:endParaRPr/>
          </a:p>
        </p:txBody>
      </p:sp>
      <p:sp>
        <p:nvSpPr>
          <p:cNvPr id="107" name="Shape 107"/>
          <p:cNvSpPr/>
          <p:nvPr/>
        </p:nvSpPr>
        <p:spPr>
          <a:xfrm rot="-699670" flipH="1">
            <a:off x="5703387" y="3556328"/>
            <a:ext cx="6440124" cy="579594"/>
          </a:xfrm>
          <a:prstGeom prst="arc">
            <a:avLst>
              <a:gd name="adj1" fmla="val 11469242"/>
              <a:gd name="adj2" fmla="val 21208335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Shape 108"/>
          <p:cNvSpPr/>
          <p:nvPr/>
        </p:nvSpPr>
        <p:spPr>
          <a:xfrm>
            <a:off x="9989916" y="4346000"/>
            <a:ext cx="1746600" cy="970500"/>
          </a:xfrm>
          <a:prstGeom prst="wedgeRoundRectCallout">
            <a:avLst>
              <a:gd name="adj1" fmla="val 22121"/>
              <a:gd name="adj2" fmla="val -62546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This can’t change because the time has already passed.</a:t>
            </a:r>
            <a:endParaRPr/>
          </a:p>
        </p:txBody>
      </p:sp>
      <p:sp>
        <p:nvSpPr>
          <p:cNvPr id="109" name="Shape 109"/>
          <p:cNvSpPr/>
          <p:nvPr/>
        </p:nvSpPr>
        <p:spPr>
          <a:xfrm rot="-211194" flipH="1">
            <a:off x="5006624" y="4932810"/>
            <a:ext cx="6440249" cy="579501"/>
          </a:xfrm>
          <a:prstGeom prst="arc">
            <a:avLst>
              <a:gd name="adj1" fmla="val 11186675"/>
              <a:gd name="adj2" fmla="val 21208335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Shape 110"/>
          <p:cNvSpPr/>
          <p:nvPr/>
        </p:nvSpPr>
        <p:spPr>
          <a:xfrm>
            <a:off x="5745300" y="5507875"/>
            <a:ext cx="2856000" cy="1117500"/>
          </a:xfrm>
          <a:prstGeom prst="wedgeRoundRectCallout">
            <a:avLst>
              <a:gd name="adj1" fmla="val 57636"/>
              <a:gd name="adj2" fmla="val -2713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 conditional sentence is made up of two clauses:</a:t>
            </a:r>
            <a:endParaRPr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</a:t>
            </a:r>
            <a:r>
              <a:rPr lang="en-US" b="1" i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if </a:t>
            </a:r>
            <a:r>
              <a:rPr lang="en-US" b="1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hypothetical and the result of that.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Look. </a:t>
            </a:r>
            <a:endParaRPr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1" name="Shape 111"/>
          <p:cNvSpPr/>
          <p:nvPr/>
        </p:nvSpPr>
        <p:spPr>
          <a:xfrm rot="-5399520">
            <a:off x="-2319798" y="3319499"/>
            <a:ext cx="6440100" cy="636900"/>
          </a:xfrm>
          <a:prstGeom prst="arc">
            <a:avLst>
              <a:gd name="adj1" fmla="val 11226125"/>
              <a:gd name="adj2" fmla="val 19727161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65;p15">
            <a:extLst>
              <a:ext uri="{FF2B5EF4-FFF2-40B4-BE49-F238E27FC236}">
                <a16:creationId xmlns:a16="http://schemas.microsoft.com/office/drawing/2014/main" id="{CCF9EF8C-0B5E-4E50-8E91-3A11D5D8ECB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512579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" name="Shape 116"/>
          <p:cNvGraphicFramePr/>
          <p:nvPr>
            <p:extLst>
              <p:ext uri="{D42A27DB-BD31-4B8C-83A1-F6EECF244321}">
                <p14:modId xmlns:p14="http://schemas.microsoft.com/office/powerpoint/2010/main" val="770255380"/>
              </p:ext>
            </p:extLst>
          </p:nvPr>
        </p:nvGraphicFramePr>
        <p:xfrm>
          <a:off x="546137" y="1586545"/>
          <a:ext cx="11120500" cy="3681090"/>
        </p:xfrm>
        <a:graphic>
          <a:graphicData uri="http://schemas.openxmlformats.org/drawingml/2006/table">
            <a:tbl>
              <a:tblPr firstRow="1" bandRow="1">
                <a:noFill/>
                <a:tableStyleId>{4FB9D2B3-7AC1-465F-B058-1816718B7ECB}</a:tableStyleId>
              </a:tblPr>
              <a:tblGrid>
                <a:gridCol w="1730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5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33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6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conditional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example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form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zero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If you do exercise daily, your body becomes stronger. </a:t>
                      </a:r>
                      <a:endParaRPr sz="1600" u="none" strike="noStrike" cap="none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If</a:t>
                      </a: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+ present,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first</a:t>
                      </a:r>
                      <a:endParaRPr lang="en-US" sz="1600" u="none" strike="noStrike" cap="none" baseline="300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If you get here late, I’ll be in the garden.</a:t>
                      </a:r>
                      <a:endParaRPr sz="1600" u="none" strike="noStrike" cap="none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If</a:t>
                      </a: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+                                  , future form/modal verb/imperative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second</a:t>
                      </a:r>
                      <a:endParaRPr lang="en-US" sz="1600" u="none" strike="noStrike" cap="none" baseline="300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If everyone spoke a different language, we’d get more business.</a:t>
                      </a:r>
                      <a:endParaRPr sz="1600" u="none" strike="noStrike" cap="none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If </a:t>
                      </a: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+ past simple/cont., </a:t>
                      </a:r>
                      <a:r>
                        <a:rPr lang="en-US" sz="16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would/could/might </a:t>
                      </a:r>
                      <a:endParaRPr sz="1600" i="1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+ 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third</a:t>
                      </a:r>
                      <a:endParaRPr lang="en-US" sz="1600" u="none" strike="noStrike" cap="none" baseline="300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If someone hadn’t handed in Jonny’s wallet, he would have lost everything.</a:t>
                      </a:r>
                      <a:endParaRPr sz="1600" u="none" strike="noStrike" cap="none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If</a:t>
                      </a: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+                                  , </a:t>
                      </a:r>
                      <a:r>
                        <a:rPr lang="en-US" sz="1600" i="1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would have </a:t>
                      </a: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+ </a:t>
                      </a:r>
                      <a:endParaRPr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7" name="Shape 117"/>
          <p:cNvSpPr txBox="1"/>
          <p:nvPr/>
        </p:nvSpPr>
        <p:spPr>
          <a:xfrm>
            <a:off x="450601" y="229387"/>
            <a:ext cx="10009119" cy="807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Form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basic conditional forms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8" name="Shape 118"/>
          <p:cNvSpPr txBox="1"/>
          <p:nvPr/>
        </p:nvSpPr>
        <p:spPr>
          <a:xfrm>
            <a:off x="450600" y="1036595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at the examples again and complete the forms. 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9" name="Shape 119"/>
          <p:cNvSpPr txBox="1"/>
          <p:nvPr/>
        </p:nvSpPr>
        <p:spPr>
          <a:xfrm>
            <a:off x="8058200" y="1986150"/>
            <a:ext cx="2756400" cy="2724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sz="1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" name="Shape 120"/>
          <p:cNvSpPr txBox="1"/>
          <p:nvPr/>
        </p:nvSpPr>
        <p:spPr>
          <a:xfrm>
            <a:off x="7313700" y="2797975"/>
            <a:ext cx="1547400" cy="2724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sz="1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1" name="Shape 121"/>
          <p:cNvSpPr txBox="1"/>
          <p:nvPr/>
        </p:nvSpPr>
        <p:spPr>
          <a:xfrm>
            <a:off x="7086925" y="3914775"/>
            <a:ext cx="1547400" cy="2724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sz="1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2" name="Shape 122"/>
          <p:cNvSpPr txBox="1"/>
          <p:nvPr/>
        </p:nvSpPr>
        <p:spPr>
          <a:xfrm>
            <a:off x="7313700" y="4487550"/>
            <a:ext cx="1547400" cy="2724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sz="1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3" name="Shape 123"/>
          <p:cNvSpPr txBox="1"/>
          <p:nvPr/>
        </p:nvSpPr>
        <p:spPr>
          <a:xfrm>
            <a:off x="10383875" y="4487550"/>
            <a:ext cx="1106700" cy="2724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sz="18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4" name="Shape 124"/>
          <p:cNvSpPr txBox="1"/>
          <p:nvPr/>
        </p:nvSpPr>
        <p:spPr>
          <a:xfrm>
            <a:off x="401800" y="5821400"/>
            <a:ext cx="1875300" cy="2724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bare infinitive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5" name="Shape 125"/>
          <p:cNvSpPr txBox="1"/>
          <p:nvPr/>
        </p:nvSpPr>
        <p:spPr>
          <a:xfrm>
            <a:off x="2734475" y="5821400"/>
            <a:ext cx="1875300" cy="2724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6" name="Shape 126"/>
          <p:cNvSpPr txBox="1"/>
          <p:nvPr/>
        </p:nvSpPr>
        <p:spPr>
          <a:xfrm>
            <a:off x="5067150" y="5821400"/>
            <a:ext cx="1875300" cy="2724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past perfect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" name="Shape 127"/>
          <p:cNvSpPr txBox="1"/>
          <p:nvPr/>
        </p:nvSpPr>
        <p:spPr>
          <a:xfrm>
            <a:off x="7399825" y="5821400"/>
            <a:ext cx="1875300" cy="2724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present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8" name="Shape 128"/>
          <p:cNvSpPr txBox="1"/>
          <p:nvPr/>
        </p:nvSpPr>
        <p:spPr>
          <a:xfrm>
            <a:off x="9732500" y="5821400"/>
            <a:ext cx="1875300" cy="272400"/>
          </a:xfrm>
          <a:prstGeom prst="rect">
            <a:avLst/>
          </a:prstGeom>
          <a:gradFill>
            <a:gsLst>
              <a:gs pos="0">
                <a:srgbClr val="9CE7F5"/>
              </a:gs>
              <a:gs pos="35000">
                <a:srgbClr val="BBEAF6"/>
              </a:gs>
              <a:gs pos="100000">
                <a:srgbClr val="E4F9FC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en-US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past participle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" name="Google Shape;65;p15">
            <a:extLst>
              <a:ext uri="{FF2B5EF4-FFF2-40B4-BE49-F238E27FC236}">
                <a16:creationId xmlns:a16="http://schemas.microsoft.com/office/drawing/2014/main" id="{4F623070-52FD-4479-9647-5E9B6DDDF4A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" name="Shape 134"/>
          <p:cNvGraphicFramePr/>
          <p:nvPr>
            <p:extLst>
              <p:ext uri="{D42A27DB-BD31-4B8C-83A1-F6EECF244321}">
                <p14:modId xmlns:p14="http://schemas.microsoft.com/office/powerpoint/2010/main" val="420288417"/>
              </p:ext>
            </p:extLst>
          </p:nvPr>
        </p:nvGraphicFramePr>
        <p:xfrm>
          <a:off x="768687" y="1413445"/>
          <a:ext cx="10643300" cy="3681090"/>
        </p:xfrm>
        <a:graphic>
          <a:graphicData uri="http://schemas.openxmlformats.org/drawingml/2006/table">
            <a:tbl>
              <a:tblPr firstRow="1" bandRow="1">
                <a:noFill/>
                <a:tableStyleId>{4FB9D2B3-7AC1-465F-B058-1816718B7ECB}</a:tableStyleId>
              </a:tblPr>
              <a:tblGrid>
                <a:gridCol w="2464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78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6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conditional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use/example/form</a:t>
                      </a:r>
                    </a:p>
                  </a:txBody>
                  <a:tcPr marL="91450" marR="91450" marT="45725" marB="45725">
                    <a:solidFill>
                      <a:srgbClr val="00A7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Open Sans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zero</a:t>
                      </a:r>
                      <a:endParaRPr lang="en-US" sz="1600" u="none" strike="noStrike" cap="none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For general truths or consequences.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If you do exercise daily, your body becomes stronger.</a:t>
                      </a:r>
                      <a:endParaRPr sz="1600" dirty="0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i="1" dirty="0">
                          <a:solidFill>
                            <a:srgbClr val="00B0F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If</a:t>
                      </a:r>
                      <a:r>
                        <a:rPr lang="en-US" sz="1600" b="1" dirty="0">
                          <a:solidFill>
                            <a:srgbClr val="00B0F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+ present, + present</a:t>
                      </a:r>
                      <a:endParaRPr sz="1600" b="1" dirty="0">
                        <a:solidFill>
                          <a:srgbClr val="00B0F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first</a:t>
                      </a:r>
                      <a:endParaRPr lang="en-US" sz="1600" u="none" strike="noStrike" cap="none" baseline="300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For a consequence of a possible future action.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If you get here late, I’ll be in the garden.</a:t>
                      </a:r>
                      <a:endParaRPr sz="1600" dirty="0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b="1" i="1" dirty="0">
                          <a:solidFill>
                            <a:srgbClr val="00B0F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If</a:t>
                      </a:r>
                      <a:r>
                        <a:rPr lang="en-US" sz="1600" b="1" dirty="0">
                          <a:solidFill>
                            <a:srgbClr val="00B0F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+ present, + future form/modal verb/imperative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second</a:t>
                      </a:r>
                      <a:endParaRPr lang="en-US" sz="1600" u="none" strike="noStrike" cap="none" baseline="300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For hypothetical situations in the present.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If everyone spoke a different language, we’d get more business.</a:t>
                      </a:r>
                      <a:endParaRPr sz="1600" dirty="0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b="1" i="1" dirty="0">
                          <a:solidFill>
                            <a:srgbClr val="00B0F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If</a:t>
                      </a:r>
                      <a:r>
                        <a:rPr lang="en-US" sz="1600" b="1" dirty="0">
                          <a:solidFill>
                            <a:srgbClr val="00B0F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+ past simple/cont., + </a:t>
                      </a:r>
                      <a:r>
                        <a:rPr lang="en-US" sz="1600" b="1" i="1" dirty="0">
                          <a:solidFill>
                            <a:srgbClr val="00B0F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would/could/might </a:t>
                      </a:r>
                      <a:r>
                        <a:rPr lang="en-US" sz="1600" b="1" dirty="0">
                          <a:solidFill>
                            <a:srgbClr val="00B0F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+ bare infinitive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149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third</a:t>
                      </a:r>
                      <a:endParaRPr lang="en-US" sz="1600" u="none" strike="noStrike" cap="none" baseline="300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For hypothetical situations in the past.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If someone hadn’t handed in Jonny’s wallet, he’d have lost everything.</a:t>
                      </a:r>
                      <a:endParaRPr sz="1600" dirty="0">
                        <a:solidFill>
                          <a:srgbClr val="C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600" b="1" i="1" dirty="0">
                          <a:solidFill>
                            <a:srgbClr val="00B0F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If</a:t>
                      </a:r>
                      <a:r>
                        <a:rPr lang="en-US" sz="1600" b="1" dirty="0">
                          <a:solidFill>
                            <a:srgbClr val="00B0F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+ past perfect, + </a:t>
                      </a:r>
                      <a:r>
                        <a:rPr lang="en-US" sz="1600" b="1" i="1" dirty="0">
                          <a:solidFill>
                            <a:srgbClr val="00B0F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would have </a:t>
                      </a:r>
                      <a:r>
                        <a:rPr lang="en-US" sz="1600" b="1" dirty="0">
                          <a:solidFill>
                            <a:srgbClr val="00B0F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+ past participle</a:t>
                      </a:r>
                      <a:endParaRPr sz="1600" dirty="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BE6F9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5" name="Shape 135"/>
          <p:cNvSpPr txBox="1"/>
          <p:nvPr/>
        </p:nvSpPr>
        <p:spPr>
          <a:xfrm>
            <a:off x="450600" y="229375"/>
            <a:ext cx="109614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Function/Form</a:t>
            </a: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b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asic conditional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6" name="Shape 1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6167" y="5363183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Shape 137"/>
          <p:cNvSpPr/>
          <p:nvPr/>
        </p:nvSpPr>
        <p:spPr>
          <a:xfrm>
            <a:off x="3289200" y="5309475"/>
            <a:ext cx="2726100" cy="1347300"/>
          </a:xfrm>
          <a:prstGeom prst="wedgeRoundRectCallout">
            <a:avLst>
              <a:gd name="adj1" fmla="val -82364"/>
              <a:gd name="adj2" fmla="val -337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clauses can change order, but we lose the comma. Look at this example…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I’ll be in the  garden if you get here late.</a:t>
            </a:r>
            <a:endParaRPr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8" name="Shape 138"/>
          <p:cNvSpPr/>
          <p:nvPr/>
        </p:nvSpPr>
        <p:spPr>
          <a:xfrm>
            <a:off x="6652200" y="5559520"/>
            <a:ext cx="2726100" cy="847200"/>
          </a:xfrm>
          <a:prstGeom prst="wedgeRoundRectCallout">
            <a:avLst>
              <a:gd name="adj1" fmla="val -67871"/>
              <a:gd name="adj2" fmla="val -570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We often use the contracted forms, especially when speaking.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9" name="Shape 139"/>
          <p:cNvSpPr/>
          <p:nvPr/>
        </p:nvSpPr>
        <p:spPr>
          <a:xfrm>
            <a:off x="9758675" y="5872874"/>
            <a:ext cx="2052600" cy="7302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Mixed conditionals...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0" name="Shape 140"/>
          <p:cNvSpPr/>
          <p:nvPr/>
        </p:nvSpPr>
        <p:spPr>
          <a:xfrm rot="2251547" flipH="1">
            <a:off x="5458735" y="4382182"/>
            <a:ext cx="3794829" cy="737031"/>
          </a:xfrm>
          <a:prstGeom prst="arc">
            <a:avLst>
              <a:gd name="adj1" fmla="val 11186675"/>
              <a:gd name="adj2" fmla="val 12909209"/>
            </a:avLst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65;p15">
            <a:extLst>
              <a:ext uri="{FF2B5EF4-FFF2-40B4-BE49-F238E27FC236}">
                <a16:creationId xmlns:a16="http://schemas.microsoft.com/office/drawing/2014/main" id="{9FDB679C-62F7-459B-9164-B9198CFAF0F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556969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/>
        </p:nvSpPr>
        <p:spPr>
          <a:xfrm>
            <a:off x="450601" y="229387"/>
            <a:ext cx="100092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Function: </a:t>
            </a:r>
            <a:r>
              <a:rPr lang="en-US" sz="440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ixed conditionals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Shape 146"/>
          <p:cNvSpPr txBox="1"/>
          <p:nvPr/>
        </p:nvSpPr>
        <p:spPr>
          <a:xfrm>
            <a:off x="450600" y="1036595"/>
            <a:ext cx="104919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at these examples and answer the questions.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Shape 147"/>
          <p:cNvSpPr txBox="1"/>
          <p:nvPr/>
        </p:nvSpPr>
        <p:spPr>
          <a:xfrm>
            <a:off x="450601" y="1837591"/>
            <a:ext cx="563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If Kim hadn’t eaten the oysters, she wouldn’t be sick now!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29403" y="2703707"/>
            <a:ext cx="1333185" cy="133318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Shape 149"/>
          <p:cNvSpPr/>
          <p:nvPr/>
        </p:nvSpPr>
        <p:spPr>
          <a:xfrm>
            <a:off x="898547" y="3812175"/>
            <a:ext cx="3229500" cy="1454700"/>
          </a:xfrm>
          <a:prstGeom prst="wedgeRoundRectCallout">
            <a:avLst>
              <a:gd name="adj1" fmla="val 92948"/>
              <a:gd name="adj2" fmla="val -50167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there a possibility that Kim could not eat the oysters or is it hypothetical?</a:t>
            </a:r>
            <a:endParaRPr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0" name="Shape 150"/>
          <p:cNvSpPr/>
          <p:nvPr/>
        </p:nvSpPr>
        <p:spPr>
          <a:xfrm>
            <a:off x="1788800" y="5475525"/>
            <a:ext cx="1920300" cy="951600"/>
          </a:xfrm>
          <a:prstGeom prst="cloudCallout">
            <a:avLst>
              <a:gd name="adj1" fmla="val 35418"/>
              <a:gd name="adj2" fmla="val -61948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Hypothetical. She already ate them!</a:t>
            </a:r>
            <a:endParaRPr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1" name="Shape 151"/>
          <p:cNvSpPr/>
          <p:nvPr/>
        </p:nvSpPr>
        <p:spPr>
          <a:xfrm>
            <a:off x="7807200" y="4247175"/>
            <a:ext cx="2652600" cy="1019700"/>
          </a:xfrm>
          <a:prstGeom prst="wedgeRoundRectCallout">
            <a:avLst>
              <a:gd name="adj1" fmla="val -90441"/>
              <a:gd name="adj2" fmla="val -93469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Was she sick in the past or is she sick now?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2" name="Shape 152"/>
          <p:cNvSpPr/>
          <p:nvPr/>
        </p:nvSpPr>
        <p:spPr>
          <a:xfrm>
            <a:off x="9288050" y="5609325"/>
            <a:ext cx="1073100" cy="684000"/>
          </a:xfrm>
          <a:prstGeom prst="cloudCallout">
            <a:avLst>
              <a:gd name="adj1" fmla="val -95932"/>
              <a:gd name="adj2" fmla="val -8256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Now.</a:t>
            </a:r>
            <a:endParaRPr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3" name="Shape 153"/>
          <p:cNvSpPr/>
          <p:nvPr/>
        </p:nvSpPr>
        <p:spPr>
          <a:xfrm>
            <a:off x="898547" y="3812175"/>
            <a:ext cx="3229500" cy="1454700"/>
          </a:xfrm>
          <a:prstGeom prst="wedgeRoundRectCallout">
            <a:avLst>
              <a:gd name="adj1" fmla="val 92948"/>
              <a:gd name="adj2" fmla="val -50167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Does Anne have a car now?</a:t>
            </a:r>
            <a:endParaRPr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4" name="Shape 154"/>
          <p:cNvSpPr txBox="1"/>
          <p:nvPr/>
        </p:nvSpPr>
        <p:spPr>
          <a:xfrm>
            <a:off x="463051" y="2121866"/>
            <a:ext cx="563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If Anne had a car, she would have picked us up.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5" name="Shape 155"/>
          <p:cNvSpPr/>
          <p:nvPr/>
        </p:nvSpPr>
        <p:spPr>
          <a:xfrm>
            <a:off x="1788800" y="5628975"/>
            <a:ext cx="1277700" cy="644700"/>
          </a:xfrm>
          <a:prstGeom prst="cloudCallout">
            <a:avLst>
              <a:gd name="adj1" fmla="val 56443"/>
              <a:gd name="adj2" fmla="val -9016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No.</a:t>
            </a:r>
            <a:endParaRPr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6" name="Shape 156"/>
          <p:cNvSpPr/>
          <p:nvPr/>
        </p:nvSpPr>
        <p:spPr>
          <a:xfrm>
            <a:off x="7807200" y="4247175"/>
            <a:ext cx="2652600" cy="1019700"/>
          </a:xfrm>
          <a:prstGeom prst="wedgeRoundRectCallout">
            <a:avLst>
              <a:gd name="adj1" fmla="val -90441"/>
              <a:gd name="adj2" fmla="val -93469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Did she pick them up in the past?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7" name="Shape 157"/>
          <p:cNvSpPr/>
          <p:nvPr/>
        </p:nvSpPr>
        <p:spPr>
          <a:xfrm>
            <a:off x="9288050" y="5609325"/>
            <a:ext cx="1073100" cy="684000"/>
          </a:xfrm>
          <a:prstGeom prst="cloudCallout">
            <a:avLst>
              <a:gd name="adj1" fmla="val -95932"/>
              <a:gd name="adj2" fmla="val -8256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No.</a:t>
            </a:r>
            <a:endParaRPr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Shape 158"/>
          <p:cNvSpPr/>
          <p:nvPr/>
        </p:nvSpPr>
        <p:spPr>
          <a:xfrm>
            <a:off x="4654300" y="5296900"/>
            <a:ext cx="2652600" cy="1019700"/>
          </a:xfrm>
          <a:prstGeom prst="wedgeRoundRectCallout">
            <a:avLst>
              <a:gd name="adj1" fmla="val 8842"/>
              <a:gd name="adj2" fmla="val -165696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Why not?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9" name="Shape 159"/>
          <p:cNvSpPr/>
          <p:nvPr/>
        </p:nvSpPr>
        <p:spPr>
          <a:xfrm>
            <a:off x="7414425" y="5866950"/>
            <a:ext cx="1611600" cy="807300"/>
          </a:xfrm>
          <a:prstGeom prst="cloudCallout">
            <a:avLst>
              <a:gd name="adj1" fmla="val -51275"/>
              <a:gd name="adj2" fmla="val -48244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She doesn’t have a car.</a:t>
            </a:r>
            <a:endParaRPr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0" name="Shape 160"/>
          <p:cNvSpPr txBox="1"/>
          <p:nvPr/>
        </p:nvSpPr>
        <p:spPr>
          <a:xfrm>
            <a:off x="450601" y="2121866"/>
            <a:ext cx="563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If Gaia hadn’t broken her leg, she’d be coming away with us next week. </a:t>
            </a:r>
            <a:endParaRPr sz="16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Shape 161"/>
          <p:cNvSpPr/>
          <p:nvPr/>
        </p:nvSpPr>
        <p:spPr>
          <a:xfrm>
            <a:off x="463047" y="3240700"/>
            <a:ext cx="3229500" cy="1454700"/>
          </a:xfrm>
          <a:prstGeom prst="wedgeRoundRectCallout">
            <a:avLst>
              <a:gd name="adj1" fmla="val 92948"/>
              <a:gd name="adj2" fmla="val -50167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Did Gaia break her leg?</a:t>
            </a:r>
            <a:endParaRPr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2" name="Shape 162"/>
          <p:cNvSpPr/>
          <p:nvPr/>
        </p:nvSpPr>
        <p:spPr>
          <a:xfrm>
            <a:off x="1297575" y="5266875"/>
            <a:ext cx="1277700" cy="644700"/>
          </a:xfrm>
          <a:prstGeom prst="cloudCallout">
            <a:avLst>
              <a:gd name="adj1" fmla="val 54839"/>
              <a:gd name="adj2" fmla="val -101931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Yes.</a:t>
            </a:r>
            <a:endParaRPr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3" name="Shape 163"/>
          <p:cNvSpPr/>
          <p:nvPr/>
        </p:nvSpPr>
        <p:spPr>
          <a:xfrm>
            <a:off x="4110550" y="5079375"/>
            <a:ext cx="2652600" cy="1019700"/>
          </a:xfrm>
          <a:prstGeom prst="wedgeRoundRectCallout">
            <a:avLst>
              <a:gd name="adj1" fmla="val 24850"/>
              <a:gd name="adj2" fmla="val -140769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So is this hypothetical?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4" name="Shape 164"/>
          <p:cNvSpPr/>
          <p:nvPr/>
        </p:nvSpPr>
        <p:spPr>
          <a:xfrm>
            <a:off x="7414425" y="5990250"/>
            <a:ext cx="1073100" cy="684000"/>
          </a:xfrm>
          <a:prstGeom prst="cloudCallout">
            <a:avLst>
              <a:gd name="adj1" fmla="val -95932"/>
              <a:gd name="adj2" fmla="val -8256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Yes.</a:t>
            </a:r>
            <a:endParaRPr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7807200" y="4247175"/>
            <a:ext cx="2652600" cy="1019700"/>
          </a:xfrm>
          <a:prstGeom prst="wedgeRoundRectCallout">
            <a:avLst>
              <a:gd name="adj1" fmla="val -88826"/>
              <a:gd name="adj2" fmla="val -93863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she going away next week?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10833375" y="4695400"/>
            <a:ext cx="1073100" cy="684000"/>
          </a:xfrm>
          <a:prstGeom prst="cloudCallout">
            <a:avLst>
              <a:gd name="adj1" fmla="val -78930"/>
              <a:gd name="adj2" fmla="val -59353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No.</a:t>
            </a:r>
            <a:endParaRPr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8180775" y="2813150"/>
            <a:ext cx="2652600" cy="1019700"/>
          </a:xfrm>
          <a:prstGeom prst="wedgeRoundRectCallout">
            <a:avLst>
              <a:gd name="adj1" fmla="val -99908"/>
              <a:gd name="adj2" fmla="val -13102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"/>
              <a:buFont typeface="Open Sans"/>
              <a:buNone/>
            </a:pPr>
            <a:r>
              <a:rPr lang="en-US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this the result of what happened in the past?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8" name="Shape 168"/>
          <p:cNvSpPr/>
          <p:nvPr/>
        </p:nvSpPr>
        <p:spPr>
          <a:xfrm>
            <a:off x="10833375" y="2121875"/>
            <a:ext cx="1073100" cy="684000"/>
          </a:xfrm>
          <a:prstGeom prst="cloudCallout">
            <a:avLst>
              <a:gd name="adj1" fmla="val -101591"/>
              <a:gd name="adj2" fmla="val 37321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Yes.</a:t>
            </a:r>
            <a:endParaRPr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" name="Google Shape;65;p15">
            <a:extLst>
              <a:ext uri="{FF2B5EF4-FFF2-40B4-BE49-F238E27FC236}">
                <a16:creationId xmlns:a16="http://schemas.microsoft.com/office/drawing/2014/main" id="{E93D5C1C-8C99-4F66-9DF5-21C91905FEA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10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/>
          <p:nvPr/>
        </p:nvSpPr>
        <p:spPr>
          <a:xfrm>
            <a:off x="450601" y="1845816"/>
            <a:ext cx="5630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If Kim hadn’t eaten the oysters, she wouldn’t be sick now!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5" name="Shape 175"/>
          <p:cNvSpPr txBox="1"/>
          <p:nvPr/>
        </p:nvSpPr>
        <p:spPr>
          <a:xfrm>
            <a:off x="396944" y="3461828"/>
            <a:ext cx="4700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If Anne had a car, she would have picked us up.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Shape 176"/>
          <p:cNvSpPr txBox="1"/>
          <p:nvPr/>
        </p:nvSpPr>
        <p:spPr>
          <a:xfrm>
            <a:off x="396944" y="5036442"/>
            <a:ext cx="6906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If Gaia hadn’t broken her leg, she’d be coming away with us next week.</a:t>
            </a:r>
            <a:endParaRPr sz="16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7" name="Shape 177"/>
          <p:cNvSpPr txBox="1"/>
          <p:nvPr/>
        </p:nvSpPr>
        <p:spPr>
          <a:xfrm>
            <a:off x="468076" y="1238782"/>
            <a:ext cx="87267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None/>
            </a:pP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third and second</a:t>
            </a:r>
            <a:r>
              <a:rPr lang="en-US" sz="14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US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en-US" sz="14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 speculate about the possible result in the present of a hypothetical situation in the past.</a:t>
            </a:r>
            <a:endParaRPr sz="14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78" name="Shape 178"/>
          <p:cNvGrpSpPr/>
          <p:nvPr/>
        </p:nvGrpSpPr>
        <p:grpSpPr>
          <a:xfrm>
            <a:off x="468051" y="2056261"/>
            <a:ext cx="2995146" cy="344054"/>
            <a:chOff x="468072" y="2262735"/>
            <a:chExt cx="2859328" cy="344054"/>
          </a:xfrm>
        </p:grpSpPr>
        <p:sp>
          <p:nvSpPr>
            <p:cNvPr id="179" name="Shape 179"/>
            <p:cNvSpPr/>
            <p:nvPr/>
          </p:nvSpPr>
          <p:spPr>
            <a:xfrm rot="5400000">
              <a:off x="1794250" y="1073639"/>
              <a:ext cx="207000" cy="2859300"/>
            </a:xfrm>
            <a:prstGeom prst="rightBracket">
              <a:avLst>
                <a:gd name="adj" fmla="val 8333"/>
              </a:avLst>
            </a:prstGeom>
            <a:noFill/>
            <a:ln w="9525" cap="flat" cmpd="sng">
              <a:solidFill>
                <a:srgbClr val="FDA73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80" name="Shape 180"/>
            <p:cNvSpPr txBox="1"/>
            <p:nvPr/>
          </p:nvSpPr>
          <p:spPr>
            <a:xfrm>
              <a:off x="468072" y="2262735"/>
              <a:ext cx="28593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 dirty="0">
                  <a:solidFill>
                    <a:schemeClr val="accent1"/>
                  </a:solidFill>
                  <a:latin typeface="Open Sans"/>
                  <a:ea typeface="Open Sans"/>
                  <a:cs typeface="Open Sans"/>
                  <a:sym typeface="Open Sans"/>
                </a:rPr>
                <a:t>third </a:t>
              </a:r>
              <a:endParaRPr sz="1600" b="0" i="0" u="none" strike="noStrike" cap="none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181" name="Shape 181"/>
          <p:cNvGrpSpPr/>
          <p:nvPr/>
        </p:nvGrpSpPr>
        <p:grpSpPr>
          <a:xfrm>
            <a:off x="3525514" y="2056261"/>
            <a:ext cx="2428237" cy="344054"/>
            <a:chOff x="3389577" y="2262735"/>
            <a:chExt cx="2320341" cy="344054"/>
          </a:xfrm>
        </p:grpSpPr>
        <p:sp>
          <p:nvSpPr>
            <p:cNvPr id="182" name="Shape 182"/>
            <p:cNvSpPr/>
            <p:nvPr/>
          </p:nvSpPr>
          <p:spPr>
            <a:xfrm rot="5400000">
              <a:off x="4447668" y="1344539"/>
              <a:ext cx="207000" cy="2317500"/>
            </a:xfrm>
            <a:prstGeom prst="rightBracket">
              <a:avLst>
                <a:gd name="adj" fmla="val 8333"/>
              </a:avLst>
            </a:prstGeom>
            <a:noFill/>
            <a:ln w="9525" cap="flat" cmpd="sng">
              <a:solidFill>
                <a:srgbClr val="FDA73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83" name="Shape 183"/>
            <p:cNvSpPr txBox="1"/>
            <p:nvPr/>
          </p:nvSpPr>
          <p:spPr>
            <a:xfrm>
              <a:off x="3389577" y="2262735"/>
              <a:ext cx="23202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 dirty="0">
                  <a:solidFill>
                    <a:schemeClr val="accent1"/>
                  </a:solidFill>
                  <a:latin typeface="Open Sans"/>
                  <a:ea typeface="Open Sans"/>
                  <a:cs typeface="Open Sans"/>
                  <a:sym typeface="Open Sans"/>
                </a:rPr>
                <a:t>second  </a:t>
              </a:r>
              <a:endParaRPr sz="1600" b="0" i="0" u="none" strike="noStrike" cap="none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184" name="Shape 184"/>
          <p:cNvSpPr txBox="1"/>
          <p:nvPr/>
        </p:nvSpPr>
        <p:spPr>
          <a:xfrm>
            <a:off x="426678" y="2852906"/>
            <a:ext cx="87681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None/>
            </a:pPr>
            <a:r>
              <a:rPr lang="en-US" sz="14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second and third: to speculate about the past result of a hypothetical situation in the present.</a:t>
            </a:r>
            <a:endParaRPr sz="14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85" name="Shape 185"/>
          <p:cNvGrpSpPr/>
          <p:nvPr/>
        </p:nvGrpSpPr>
        <p:grpSpPr>
          <a:xfrm>
            <a:off x="468059" y="3706245"/>
            <a:ext cx="1665473" cy="346625"/>
            <a:chOff x="468072" y="3970890"/>
            <a:chExt cx="1992669" cy="346625"/>
          </a:xfrm>
        </p:grpSpPr>
        <p:sp>
          <p:nvSpPr>
            <p:cNvPr id="186" name="Shape 186"/>
            <p:cNvSpPr/>
            <p:nvPr/>
          </p:nvSpPr>
          <p:spPr>
            <a:xfrm rot="5400000">
              <a:off x="1346241" y="3203015"/>
              <a:ext cx="236400" cy="1992600"/>
            </a:xfrm>
            <a:prstGeom prst="rightBracket">
              <a:avLst>
                <a:gd name="adj" fmla="val 8333"/>
              </a:avLst>
            </a:prstGeom>
            <a:noFill/>
            <a:ln w="9525" cap="flat" cmpd="sng">
              <a:solidFill>
                <a:srgbClr val="FDA73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87" name="Shape 187"/>
            <p:cNvSpPr txBox="1"/>
            <p:nvPr/>
          </p:nvSpPr>
          <p:spPr>
            <a:xfrm>
              <a:off x="468072" y="3970890"/>
              <a:ext cx="19926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 dirty="0">
                  <a:solidFill>
                    <a:schemeClr val="accent1"/>
                  </a:solidFill>
                  <a:latin typeface="Open Sans"/>
                  <a:ea typeface="Open Sans"/>
                  <a:cs typeface="Open Sans"/>
                  <a:sym typeface="Open Sans"/>
                </a:rPr>
                <a:t>second  </a:t>
              </a:r>
              <a:endParaRPr sz="1600" b="0" i="0" u="none" strike="noStrike" cap="none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188" name="Shape 188"/>
          <p:cNvGrpSpPr/>
          <p:nvPr/>
        </p:nvGrpSpPr>
        <p:grpSpPr>
          <a:xfrm>
            <a:off x="2186144" y="3714735"/>
            <a:ext cx="2785515" cy="338700"/>
            <a:chOff x="2514846" y="3979380"/>
            <a:chExt cx="3299201" cy="338700"/>
          </a:xfrm>
        </p:grpSpPr>
        <p:sp>
          <p:nvSpPr>
            <p:cNvPr id="189" name="Shape 189"/>
            <p:cNvSpPr/>
            <p:nvPr/>
          </p:nvSpPr>
          <p:spPr>
            <a:xfrm rot="5400000">
              <a:off x="4046196" y="2549767"/>
              <a:ext cx="236400" cy="3299100"/>
            </a:xfrm>
            <a:prstGeom prst="rightBracket">
              <a:avLst>
                <a:gd name="adj" fmla="val 8333"/>
              </a:avLst>
            </a:prstGeom>
            <a:noFill/>
            <a:ln w="9525" cap="flat" cmpd="sng">
              <a:solidFill>
                <a:srgbClr val="FDA73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90" name="Shape 190"/>
            <p:cNvSpPr txBox="1"/>
            <p:nvPr/>
          </p:nvSpPr>
          <p:spPr>
            <a:xfrm>
              <a:off x="2514947" y="3979380"/>
              <a:ext cx="32991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 dirty="0">
                  <a:solidFill>
                    <a:schemeClr val="accent1"/>
                  </a:solidFill>
                  <a:latin typeface="Open Sans"/>
                  <a:ea typeface="Open Sans"/>
                  <a:cs typeface="Open Sans"/>
                  <a:sym typeface="Open Sans"/>
                </a:rPr>
                <a:t>third </a:t>
              </a:r>
              <a:endParaRPr sz="1600" b="0" i="0" u="none" strike="noStrike" cap="none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191" name="Shape 191"/>
          <p:cNvSpPr txBox="1"/>
          <p:nvPr/>
        </p:nvSpPr>
        <p:spPr>
          <a:xfrm>
            <a:off x="426678" y="4436703"/>
            <a:ext cx="8768100" cy="30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None/>
            </a:pPr>
            <a:r>
              <a:rPr lang="en-US" sz="14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third and second: to speculate the future result of a hypothetical situation in the past. </a:t>
            </a:r>
            <a:endParaRPr sz="14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92" name="Shape 192"/>
          <p:cNvGrpSpPr/>
          <p:nvPr/>
        </p:nvGrpSpPr>
        <p:grpSpPr>
          <a:xfrm>
            <a:off x="467988" y="5313393"/>
            <a:ext cx="2669126" cy="338700"/>
            <a:chOff x="467995" y="5316409"/>
            <a:chExt cx="3216977" cy="338700"/>
          </a:xfrm>
        </p:grpSpPr>
        <p:sp>
          <p:nvSpPr>
            <p:cNvPr id="193" name="Shape 193"/>
            <p:cNvSpPr/>
            <p:nvPr/>
          </p:nvSpPr>
          <p:spPr>
            <a:xfrm rot="5400000">
              <a:off x="1976545" y="3942114"/>
              <a:ext cx="199800" cy="3216900"/>
            </a:xfrm>
            <a:prstGeom prst="rightBracket">
              <a:avLst>
                <a:gd name="adj" fmla="val 8333"/>
              </a:avLst>
            </a:prstGeom>
            <a:noFill/>
            <a:ln w="9525" cap="flat" cmpd="sng">
              <a:solidFill>
                <a:srgbClr val="FDA73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94" name="Shape 194"/>
            <p:cNvSpPr txBox="1"/>
            <p:nvPr/>
          </p:nvSpPr>
          <p:spPr>
            <a:xfrm>
              <a:off x="468072" y="5316409"/>
              <a:ext cx="32169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 dirty="0">
                  <a:solidFill>
                    <a:schemeClr val="accent1"/>
                  </a:solidFill>
                  <a:latin typeface="Open Sans"/>
                  <a:ea typeface="Open Sans"/>
                  <a:cs typeface="Open Sans"/>
                  <a:sym typeface="Open Sans"/>
                </a:rPr>
                <a:t>third </a:t>
              </a:r>
              <a:endParaRPr sz="1600" b="0" i="0" u="none" strike="noStrike" cap="none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195" name="Shape 195"/>
          <p:cNvGrpSpPr/>
          <p:nvPr/>
        </p:nvGrpSpPr>
        <p:grpSpPr>
          <a:xfrm>
            <a:off x="3257185" y="5298363"/>
            <a:ext cx="3916141" cy="349231"/>
            <a:chOff x="3837563" y="5287732"/>
            <a:chExt cx="4610479" cy="349231"/>
          </a:xfrm>
        </p:grpSpPr>
        <p:sp>
          <p:nvSpPr>
            <p:cNvPr id="196" name="Shape 196"/>
            <p:cNvSpPr/>
            <p:nvPr/>
          </p:nvSpPr>
          <p:spPr>
            <a:xfrm rot="5400000">
              <a:off x="6049613" y="3238613"/>
              <a:ext cx="186300" cy="4610400"/>
            </a:xfrm>
            <a:prstGeom prst="rightBracket">
              <a:avLst>
                <a:gd name="adj" fmla="val 8333"/>
              </a:avLst>
            </a:prstGeom>
            <a:noFill/>
            <a:ln w="9525" cap="flat" cmpd="sng">
              <a:solidFill>
                <a:srgbClr val="FDA73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97" name="Shape 197"/>
            <p:cNvSpPr txBox="1"/>
            <p:nvPr/>
          </p:nvSpPr>
          <p:spPr>
            <a:xfrm>
              <a:off x="3837642" y="5287732"/>
              <a:ext cx="46104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600"/>
                <a:buFont typeface="Open Sans"/>
                <a:buNone/>
              </a:pPr>
              <a:r>
                <a:rPr lang="en-US" sz="1600" b="0" i="0" u="none" strike="noStrike" cap="none" dirty="0">
                  <a:solidFill>
                    <a:schemeClr val="accent1"/>
                  </a:solidFill>
                  <a:latin typeface="Open Sans"/>
                  <a:ea typeface="Open Sans"/>
                  <a:cs typeface="Open Sans"/>
                  <a:sym typeface="Open Sans"/>
                </a:rPr>
                <a:t>second  </a:t>
              </a:r>
              <a:endParaRPr sz="1600" b="0" i="0" u="none" strike="noStrike" cap="none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198" name="Shape 198"/>
          <p:cNvSpPr txBox="1"/>
          <p:nvPr/>
        </p:nvSpPr>
        <p:spPr>
          <a:xfrm>
            <a:off x="450601" y="229387"/>
            <a:ext cx="10009200" cy="8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Function/Form: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r>
              <a:rPr lang="en-US" sz="4400" b="0" i="0" u="none" strike="noStrike" cap="none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ixed conditionals</a:t>
            </a:r>
            <a:endParaRPr sz="4400" b="0" i="0" u="none" strike="noStrike" cap="none" dirty="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9" name="Shape 19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58558" y="273606"/>
            <a:ext cx="1232746" cy="1232746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Shape 200"/>
          <p:cNvSpPr/>
          <p:nvPr/>
        </p:nvSpPr>
        <p:spPr>
          <a:xfrm>
            <a:off x="9758680" y="6099931"/>
            <a:ext cx="2052600" cy="503100"/>
          </a:xfrm>
          <a:prstGeom prst="homePlate">
            <a:avLst>
              <a:gd name="adj" fmla="val 50000"/>
            </a:avLst>
          </a:prstGeom>
          <a:solidFill>
            <a:srgbClr val="00A7E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Open Sans"/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Alternative form…</a:t>
            </a:r>
            <a:endParaRPr sz="16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01" name="Shape 201"/>
          <p:cNvGrpSpPr/>
          <p:nvPr/>
        </p:nvGrpSpPr>
        <p:grpSpPr>
          <a:xfrm>
            <a:off x="5837376" y="1711060"/>
            <a:ext cx="3743327" cy="970718"/>
            <a:chOff x="5837376" y="1746069"/>
            <a:chExt cx="3743327" cy="1063800"/>
          </a:xfrm>
        </p:grpSpPr>
        <p:sp>
          <p:nvSpPr>
            <p:cNvPr id="202" name="Shape 202"/>
            <p:cNvSpPr/>
            <p:nvPr/>
          </p:nvSpPr>
          <p:spPr>
            <a:xfrm>
              <a:off x="7834103" y="1746069"/>
              <a:ext cx="1746600" cy="1063800"/>
            </a:xfrm>
            <a:prstGeom prst="wedgeRoundRectCallout">
              <a:avLst>
                <a:gd name="adj1" fmla="val 81454"/>
                <a:gd name="adj2" fmla="val -72097"/>
                <a:gd name="adj3" fmla="val 16667"/>
              </a:avLst>
            </a:prstGeom>
            <a:solidFill>
              <a:srgbClr val="F49C4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Open Sans"/>
                <a:buNone/>
              </a:pPr>
              <a:r>
                <a:rPr lang="en-US" sz="1400" b="0" i="0" u="none" strike="noStrike" cap="non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This</a:t>
              </a:r>
              <a:r>
                <a:rPr lang="en-US" sz="1400" b="0" i="0" u="none" strike="noStrike" cap="none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 is a possible result now…</a:t>
              </a:r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 flipH="1">
              <a:off x="5837376" y="2063259"/>
              <a:ext cx="2367000" cy="233400"/>
            </a:xfrm>
            <a:prstGeom prst="arc">
              <a:avLst>
                <a:gd name="adj1" fmla="val 11059252"/>
                <a:gd name="adj2" fmla="val 21418574"/>
              </a:avLst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4" name="Shape 204"/>
          <p:cNvGrpSpPr/>
          <p:nvPr/>
        </p:nvGrpSpPr>
        <p:grpSpPr>
          <a:xfrm>
            <a:off x="4971247" y="3319545"/>
            <a:ext cx="4609456" cy="970718"/>
            <a:chOff x="4971247" y="3243767"/>
            <a:chExt cx="4609456" cy="1063800"/>
          </a:xfrm>
        </p:grpSpPr>
        <p:sp>
          <p:nvSpPr>
            <p:cNvPr id="205" name="Shape 205"/>
            <p:cNvSpPr/>
            <p:nvPr/>
          </p:nvSpPr>
          <p:spPr>
            <a:xfrm>
              <a:off x="7834103" y="3243767"/>
              <a:ext cx="1746600" cy="1063800"/>
            </a:xfrm>
            <a:prstGeom prst="wedgeRoundRectCallout">
              <a:avLst>
                <a:gd name="adj1" fmla="val 81454"/>
                <a:gd name="adj2" fmla="val -72097"/>
                <a:gd name="adj3" fmla="val 16667"/>
              </a:avLst>
            </a:prstGeom>
            <a:solidFill>
              <a:srgbClr val="F49C4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Open Sans"/>
                <a:buNone/>
              </a:pPr>
              <a:r>
                <a:rPr lang="en-US" sz="1400" b="0" i="0" u="none" strike="noStrike" cap="non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This</a:t>
              </a:r>
              <a:r>
                <a:rPr lang="en-US" sz="1400" b="0" i="0" u="none" strike="noStrike" cap="none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 is a hypothetical situation about the present…</a:t>
              </a:r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 flipH="1">
              <a:off x="4971247" y="3377971"/>
              <a:ext cx="4425000" cy="388800"/>
            </a:xfrm>
            <a:prstGeom prst="arc">
              <a:avLst>
                <a:gd name="adj1" fmla="val 11249701"/>
                <a:gd name="adj2" fmla="val 21599236"/>
              </a:avLst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7" name="Shape 207"/>
          <p:cNvGrpSpPr/>
          <p:nvPr/>
        </p:nvGrpSpPr>
        <p:grpSpPr>
          <a:xfrm>
            <a:off x="7172811" y="4917827"/>
            <a:ext cx="2407892" cy="970718"/>
            <a:chOff x="7172811" y="3243767"/>
            <a:chExt cx="2407892" cy="1063800"/>
          </a:xfrm>
        </p:grpSpPr>
        <p:sp>
          <p:nvSpPr>
            <p:cNvPr id="208" name="Shape 208"/>
            <p:cNvSpPr/>
            <p:nvPr/>
          </p:nvSpPr>
          <p:spPr>
            <a:xfrm>
              <a:off x="7834103" y="3243767"/>
              <a:ext cx="1746600" cy="1063800"/>
            </a:xfrm>
            <a:prstGeom prst="wedgeRoundRectCallout">
              <a:avLst>
                <a:gd name="adj1" fmla="val 81454"/>
                <a:gd name="adj2" fmla="val -72097"/>
                <a:gd name="adj3" fmla="val 16667"/>
              </a:avLst>
            </a:prstGeom>
            <a:solidFill>
              <a:srgbClr val="F49C4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Open Sans"/>
                <a:buNone/>
              </a:pPr>
              <a:r>
                <a:rPr lang="en-US" sz="1400" b="0" i="0" u="none" strike="noStrike" cap="non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This</a:t>
              </a:r>
              <a:r>
                <a:rPr lang="en-US" sz="1400" b="0" i="0" u="none" strike="noStrike" cap="none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 is a speculation about the result in the future…</a:t>
              </a:r>
              <a:endParaRPr/>
            </a:p>
          </p:txBody>
        </p:sp>
        <p:sp>
          <p:nvSpPr>
            <p:cNvPr id="209" name="Shape 209"/>
            <p:cNvSpPr/>
            <p:nvPr/>
          </p:nvSpPr>
          <p:spPr>
            <a:xfrm flipH="1">
              <a:off x="7172811" y="3376887"/>
              <a:ext cx="1477200" cy="337500"/>
            </a:xfrm>
            <a:prstGeom prst="arc">
              <a:avLst>
                <a:gd name="adj1" fmla="val 12049673"/>
                <a:gd name="adj2" fmla="val 21599236"/>
              </a:avLst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0" name="Shape 210"/>
          <p:cNvGrpSpPr/>
          <p:nvPr/>
        </p:nvGrpSpPr>
        <p:grpSpPr>
          <a:xfrm>
            <a:off x="1860476" y="4917827"/>
            <a:ext cx="9830803" cy="970718"/>
            <a:chOff x="1860476" y="3243767"/>
            <a:chExt cx="9830803" cy="1063800"/>
          </a:xfrm>
        </p:grpSpPr>
        <p:sp>
          <p:nvSpPr>
            <p:cNvPr id="211" name="Shape 211"/>
            <p:cNvSpPr/>
            <p:nvPr/>
          </p:nvSpPr>
          <p:spPr>
            <a:xfrm>
              <a:off x="9944679" y="3243767"/>
              <a:ext cx="1746600" cy="1063800"/>
            </a:xfrm>
            <a:prstGeom prst="wedgeRoundRectCallout">
              <a:avLst>
                <a:gd name="adj1" fmla="val 22121"/>
                <a:gd name="adj2" fmla="val -62546"/>
                <a:gd name="adj3" fmla="val 16667"/>
              </a:avLst>
            </a:prstGeom>
            <a:solidFill>
              <a:srgbClr val="F49C4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Open Sans"/>
                <a:buNone/>
              </a:pPr>
              <a:r>
                <a:rPr lang="en-US" sz="1400" b="0" i="0" u="none" strike="noStrike" cap="non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This</a:t>
              </a:r>
              <a:r>
                <a:rPr lang="en-US" sz="1400" b="0" i="0" u="none" strike="noStrike" cap="none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 is a hypothetical situation about the past…</a:t>
              </a:r>
              <a:endParaRPr/>
            </a:p>
          </p:txBody>
        </p:sp>
        <p:sp>
          <p:nvSpPr>
            <p:cNvPr id="212" name="Shape 212"/>
            <p:cNvSpPr/>
            <p:nvPr/>
          </p:nvSpPr>
          <p:spPr>
            <a:xfrm flipH="1">
              <a:off x="1860476" y="3268396"/>
              <a:ext cx="8761800" cy="340500"/>
            </a:xfrm>
            <a:prstGeom prst="arc">
              <a:avLst>
                <a:gd name="adj1" fmla="val 10837712"/>
                <a:gd name="adj2" fmla="val 21599236"/>
              </a:avLst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3" name="Shape 213"/>
          <p:cNvGrpSpPr/>
          <p:nvPr/>
        </p:nvGrpSpPr>
        <p:grpSpPr>
          <a:xfrm>
            <a:off x="1320765" y="3263193"/>
            <a:ext cx="10370514" cy="1027071"/>
            <a:chOff x="1320765" y="3182010"/>
            <a:chExt cx="10370514" cy="1125557"/>
          </a:xfrm>
        </p:grpSpPr>
        <p:sp>
          <p:nvSpPr>
            <p:cNvPr id="214" name="Shape 214"/>
            <p:cNvSpPr/>
            <p:nvPr/>
          </p:nvSpPr>
          <p:spPr>
            <a:xfrm>
              <a:off x="9944679" y="3243767"/>
              <a:ext cx="1746600" cy="1063800"/>
            </a:xfrm>
            <a:prstGeom prst="wedgeRoundRectCallout">
              <a:avLst>
                <a:gd name="adj1" fmla="val 22121"/>
                <a:gd name="adj2" fmla="val -62546"/>
                <a:gd name="adj3" fmla="val 16667"/>
              </a:avLst>
            </a:prstGeom>
            <a:solidFill>
              <a:srgbClr val="F49C4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Open Sans"/>
                <a:buNone/>
              </a:pPr>
              <a:r>
                <a:rPr lang="en-US" sz="1400" b="0" i="0" u="none" strike="noStrike" cap="non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This</a:t>
              </a:r>
              <a:r>
                <a:rPr lang="en-US" sz="1400" b="0" i="0" u="none" strike="noStrike" cap="none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 is speculation about the result in the past…</a:t>
              </a:r>
              <a:endParaRPr/>
            </a:p>
          </p:txBody>
        </p:sp>
        <p:sp>
          <p:nvSpPr>
            <p:cNvPr id="215" name="Shape 215"/>
            <p:cNvSpPr/>
            <p:nvPr/>
          </p:nvSpPr>
          <p:spPr>
            <a:xfrm flipH="1">
              <a:off x="1320765" y="3182010"/>
              <a:ext cx="9363000" cy="636000"/>
            </a:xfrm>
            <a:prstGeom prst="arc">
              <a:avLst>
                <a:gd name="adj1" fmla="val 10863601"/>
                <a:gd name="adj2" fmla="val 21599236"/>
              </a:avLst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6" name="Shape 216"/>
          <p:cNvGrpSpPr/>
          <p:nvPr/>
        </p:nvGrpSpPr>
        <p:grpSpPr>
          <a:xfrm>
            <a:off x="2061777" y="1707666"/>
            <a:ext cx="9629502" cy="973814"/>
            <a:chOff x="2061777" y="1742676"/>
            <a:chExt cx="9629502" cy="1067193"/>
          </a:xfrm>
        </p:grpSpPr>
        <p:sp>
          <p:nvSpPr>
            <p:cNvPr id="217" name="Shape 217"/>
            <p:cNvSpPr/>
            <p:nvPr/>
          </p:nvSpPr>
          <p:spPr>
            <a:xfrm>
              <a:off x="9944679" y="1746069"/>
              <a:ext cx="1746600" cy="1063800"/>
            </a:xfrm>
            <a:prstGeom prst="wedgeRoundRectCallout">
              <a:avLst>
                <a:gd name="adj1" fmla="val 22121"/>
                <a:gd name="adj2" fmla="val -62546"/>
                <a:gd name="adj3" fmla="val 16667"/>
              </a:avLst>
            </a:prstGeom>
            <a:solidFill>
              <a:srgbClr val="F49C4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Open Sans"/>
                <a:buNone/>
              </a:pPr>
              <a:r>
                <a:rPr lang="en-US" sz="1400" b="0" i="0" u="none" strike="noStrike" cap="non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This</a:t>
              </a:r>
              <a:r>
                <a:rPr lang="en-US" sz="1400" b="0" i="0" u="none" strike="noStrike" cap="none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 is a hypothetical situation about the past…</a:t>
              </a:r>
              <a:endParaRPr/>
            </a:p>
          </p:txBody>
        </p:sp>
        <p:sp>
          <p:nvSpPr>
            <p:cNvPr id="218" name="Shape 218"/>
            <p:cNvSpPr/>
            <p:nvPr/>
          </p:nvSpPr>
          <p:spPr>
            <a:xfrm flipH="1">
              <a:off x="2061777" y="1742676"/>
              <a:ext cx="8560500" cy="519600"/>
            </a:xfrm>
            <a:prstGeom prst="arc">
              <a:avLst>
                <a:gd name="adj1" fmla="val 10859786"/>
                <a:gd name="adj2" fmla="val 21599236"/>
              </a:avLst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9" name="Shape 219"/>
          <p:cNvSpPr/>
          <p:nvPr/>
        </p:nvSpPr>
        <p:spPr>
          <a:xfrm>
            <a:off x="468072" y="6096958"/>
            <a:ext cx="7365900" cy="506100"/>
          </a:xfrm>
          <a:prstGeom prst="wedgeRoundRectCallout">
            <a:avLst>
              <a:gd name="adj1" fmla="val 52833"/>
              <a:gd name="adj2" fmla="val -50845"/>
              <a:gd name="adj3" fmla="val 16667"/>
            </a:avLst>
          </a:prstGeom>
          <a:solidFill>
            <a:srgbClr val="F49C4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Look at the basic conditionals to remember the structures. E.g. If + past perfect (3</a:t>
            </a:r>
            <a:r>
              <a:rPr lang="en-US" sz="1400" b="0" i="0" u="none" strike="noStrike" cap="none" baseline="30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rd</a:t>
            </a:r>
            <a:r>
              <a:rPr lang="en-US" sz="1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)…</a:t>
            </a:r>
            <a:endParaRPr/>
          </a:p>
        </p:txBody>
      </p:sp>
      <p:sp>
        <p:nvSpPr>
          <p:cNvPr id="49" name="Google Shape;65;p15">
            <a:extLst>
              <a:ext uri="{FF2B5EF4-FFF2-40B4-BE49-F238E27FC236}">
                <a16:creationId xmlns:a16="http://schemas.microsoft.com/office/drawing/2014/main" id="{A1EF6213-5264-4ADA-96FE-9B51F8E627D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530334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E6F9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title" idx="4294967295"/>
          </p:nvPr>
        </p:nvSpPr>
        <p:spPr>
          <a:xfrm>
            <a:off x="450600" y="229375"/>
            <a:ext cx="9730800" cy="13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kkitt"/>
              <a:buNone/>
            </a:pPr>
            <a:r>
              <a:rPr lang="en-US" sz="4400" b="1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Function/Form: </a:t>
            </a:r>
            <a:r>
              <a:rPr lang="en-US" sz="4400" dirty="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alternative forms</a:t>
            </a:r>
            <a:endParaRPr dirty="0"/>
          </a:p>
        </p:txBody>
      </p:sp>
      <p:sp>
        <p:nvSpPr>
          <p:cNvPr id="225" name="Shape 225"/>
          <p:cNvSpPr/>
          <p:nvPr/>
        </p:nvSpPr>
        <p:spPr>
          <a:xfrm>
            <a:off x="10181476" y="3043104"/>
            <a:ext cx="970500" cy="530100"/>
          </a:xfrm>
          <a:prstGeom prst="cloudCallout">
            <a:avLst>
              <a:gd name="adj1" fmla="val -98200"/>
              <a:gd name="adj2" fmla="val -114838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B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7" name="Shape 227"/>
          <p:cNvSpPr txBox="1"/>
          <p:nvPr/>
        </p:nvSpPr>
        <p:spPr>
          <a:xfrm>
            <a:off x="450600" y="1069575"/>
            <a:ext cx="11344800" cy="4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We can use alternative conditional forms to make something sound more formal or less likely.</a:t>
            </a:r>
            <a:endParaRPr sz="2000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500"/>
              <a:buFont typeface="Open Sans"/>
              <a:buNone/>
            </a:pPr>
            <a:r>
              <a:rPr lang="en-US" sz="2000">
                <a:solidFill>
                  <a:srgbClr val="1C4587"/>
                </a:solidFill>
                <a:latin typeface="Open Sans"/>
                <a:ea typeface="Open Sans"/>
                <a:cs typeface="Open Sans"/>
                <a:sym typeface="Open Sans"/>
              </a:rPr>
              <a:t>Look at the examples and answer the questions. </a:t>
            </a:r>
            <a:endParaRPr sz="2000" b="1" i="0" u="none" strike="noStrike" cap="none">
              <a:solidFill>
                <a:srgbClr val="1C458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8" name="Shape 228"/>
          <p:cNvSpPr txBox="1"/>
          <p:nvPr/>
        </p:nvSpPr>
        <p:spPr>
          <a:xfrm>
            <a:off x="450600" y="1837600"/>
            <a:ext cx="8113800" cy="6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A: If you enquire at the desk, they will be able to help you.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B: Should you enquire at the desk, they will be able to help you.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9" name="Shape 2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81467" y="1566108"/>
            <a:ext cx="1239894" cy="1239894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Shape 230"/>
          <p:cNvSpPr/>
          <p:nvPr/>
        </p:nvSpPr>
        <p:spPr>
          <a:xfrm>
            <a:off x="7089075" y="1762445"/>
            <a:ext cx="2726100" cy="847200"/>
          </a:xfrm>
          <a:prstGeom prst="wedgeRoundRectCallout">
            <a:avLst>
              <a:gd name="adj1" fmla="val 61566"/>
              <a:gd name="adj2" fmla="val -17241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The sentences have the same meaning, but which sounds more formal?</a:t>
            </a:r>
            <a:endParaRPr sz="14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1" name="Shape 231"/>
          <p:cNvSpPr/>
          <p:nvPr/>
        </p:nvSpPr>
        <p:spPr>
          <a:xfrm>
            <a:off x="7089075" y="3225470"/>
            <a:ext cx="2726100" cy="847200"/>
          </a:xfrm>
          <a:prstGeom prst="wedgeRoundRectCallout">
            <a:avLst>
              <a:gd name="adj1" fmla="val 61566"/>
              <a:gd name="adj2" fmla="val -17241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What word does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should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replace in example B?</a:t>
            </a:r>
            <a:endParaRPr sz="1400" b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2" name="Shape 232"/>
          <p:cNvSpPr/>
          <p:nvPr/>
        </p:nvSpPr>
        <p:spPr>
          <a:xfrm>
            <a:off x="10316164" y="4072679"/>
            <a:ext cx="970500" cy="530100"/>
          </a:xfrm>
          <a:prstGeom prst="cloudCallout">
            <a:avLst>
              <a:gd name="adj1" fmla="val -98200"/>
              <a:gd name="adj2" fmla="val -114838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If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3" name="Shape 233"/>
          <p:cNvSpPr txBox="1"/>
          <p:nvPr/>
        </p:nvSpPr>
        <p:spPr>
          <a:xfrm>
            <a:off x="450600" y="2426875"/>
            <a:ext cx="8113800" cy="6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A: If she opened the bank account here, would she get the loan?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B: If she were to open the bank account here, would she get the loan?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C: Were she to open the bank account here, would she get the loan?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4" name="Shape 234"/>
          <p:cNvSpPr/>
          <p:nvPr/>
        </p:nvSpPr>
        <p:spPr>
          <a:xfrm>
            <a:off x="7089075" y="4688495"/>
            <a:ext cx="2726100" cy="847200"/>
          </a:xfrm>
          <a:prstGeom prst="wedgeRoundRectCallout">
            <a:avLst>
              <a:gd name="adj1" fmla="val 61566"/>
              <a:gd name="adj2" fmla="val -17241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Which sentence sounds the most formal?</a:t>
            </a:r>
            <a:endParaRPr sz="1400" b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5" name="Shape 235"/>
          <p:cNvSpPr/>
          <p:nvPr/>
        </p:nvSpPr>
        <p:spPr>
          <a:xfrm>
            <a:off x="10406639" y="5535704"/>
            <a:ext cx="970500" cy="530100"/>
          </a:xfrm>
          <a:prstGeom prst="cloudCallout">
            <a:avLst>
              <a:gd name="adj1" fmla="val -98200"/>
              <a:gd name="adj2" fmla="val -114838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6" name="Shape 236"/>
          <p:cNvSpPr/>
          <p:nvPr/>
        </p:nvSpPr>
        <p:spPr>
          <a:xfrm>
            <a:off x="3894525" y="5024695"/>
            <a:ext cx="2726100" cy="847200"/>
          </a:xfrm>
          <a:prstGeom prst="wedgeRoundRectCallout">
            <a:avLst>
              <a:gd name="adj1" fmla="val 61566"/>
              <a:gd name="adj2" fmla="val -17241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Does the use of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were to + infinitive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make the sentence sound more or less likely?</a:t>
            </a:r>
            <a:endParaRPr sz="1400" b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7" name="Shape 237"/>
          <p:cNvSpPr/>
          <p:nvPr/>
        </p:nvSpPr>
        <p:spPr>
          <a:xfrm>
            <a:off x="7180689" y="6010979"/>
            <a:ext cx="970500" cy="530100"/>
          </a:xfrm>
          <a:prstGeom prst="cloudCallout">
            <a:avLst>
              <a:gd name="adj1" fmla="val -114991"/>
              <a:gd name="adj2" fmla="val -6152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less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8" name="Shape 238"/>
          <p:cNvSpPr txBox="1"/>
          <p:nvPr/>
        </p:nvSpPr>
        <p:spPr>
          <a:xfrm>
            <a:off x="450600" y="3227263"/>
            <a:ext cx="8113800" cy="6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A: If Larry had applied earlier, he would have got the job.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None/>
            </a:pPr>
            <a:r>
              <a:rPr lang="en-US" sz="1600">
                <a:latin typeface="Open Sans"/>
                <a:ea typeface="Open Sans"/>
                <a:cs typeface="Open Sans"/>
                <a:sym typeface="Open Sans"/>
              </a:rPr>
              <a:t>B: Had Larry applied earlier, he would have got the job.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9" name="Shape 239"/>
          <p:cNvSpPr/>
          <p:nvPr/>
        </p:nvSpPr>
        <p:spPr>
          <a:xfrm>
            <a:off x="699975" y="5024707"/>
            <a:ext cx="2726100" cy="847200"/>
          </a:xfrm>
          <a:prstGeom prst="wedgeRoundRectCallout">
            <a:avLst>
              <a:gd name="adj1" fmla="val 61566"/>
              <a:gd name="adj2" fmla="val -17241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Which example sounds more formal?</a:t>
            </a:r>
            <a:endParaRPr sz="1400" b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0" name="Shape 240"/>
          <p:cNvSpPr/>
          <p:nvPr/>
        </p:nvSpPr>
        <p:spPr>
          <a:xfrm>
            <a:off x="3954751" y="6010979"/>
            <a:ext cx="970500" cy="530100"/>
          </a:xfrm>
          <a:prstGeom prst="cloudCallout">
            <a:avLst>
              <a:gd name="adj1" fmla="val -111064"/>
              <a:gd name="adj2" fmla="val -5985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B</a:t>
            </a:r>
            <a:endParaRPr sz="1600" b="0" i="1" u="none" strike="noStrike" cap="none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1" name="Shape 241"/>
          <p:cNvSpPr/>
          <p:nvPr/>
        </p:nvSpPr>
        <p:spPr>
          <a:xfrm>
            <a:off x="664575" y="3914120"/>
            <a:ext cx="2726100" cy="847200"/>
          </a:xfrm>
          <a:prstGeom prst="wedgeRoundRectCallout">
            <a:avLst>
              <a:gd name="adj1" fmla="val 61566"/>
              <a:gd name="adj2" fmla="val -17241"/>
              <a:gd name="adj3" fmla="val 16667"/>
            </a:avLst>
          </a:prstGeom>
          <a:solidFill>
            <a:srgbClr val="C9D5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"/>
              <a:buFont typeface="Open Sans"/>
              <a:buNone/>
            </a:pP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 example B, </a:t>
            </a:r>
            <a:r>
              <a:rPr lang="en-US" i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if </a:t>
            </a:r>
            <a:r>
              <a:rPr lang="en-US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 omitted, then what happens to the word order?</a:t>
            </a:r>
            <a:endParaRPr sz="1400" b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2" name="Shape 242"/>
          <p:cNvSpPr/>
          <p:nvPr/>
        </p:nvSpPr>
        <p:spPr>
          <a:xfrm>
            <a:off x="4279037" y="3713050"/>
            <a:ext cx="2480538" cy="1219350"/>
          </a:xfrm>
          <a:prstGeom prst="cloudCallout">
            <a:avLst>
              <a:gd name="adj1" fmla="val -84799"/>
              <a:gd name="adj2" fmla="val 4893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9C4E"/>
              </a:buClr>
              <a:buSzPts val="400"/>
              <a:buFont typeface="Open Sans"/>
              <a:buNone/>
            </a:pP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The subject and auxiliary </a:t>
            </a:r>
            <a:r>
              <a:rPr lang="en-US" sz="1600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had </a:t>
            </a:r>
            <a:r>
              <a:rPr lang="en-US" sz="1600" i="1" dirty="0">
                <a:solidFill>
                  <a:srgbClr val="F49C4E"/>
                </a:solidFill>
                <a:latin typeface="Open Sans"/>
                <a:ea typeface="Open Sans"/>
                <a:cs typeface="Open Sans"/>
                <a:sym typeface="Open Sans"/>
              </a:rPr>
              <a:t>are inverted.</a:t>
            </a:r>
            <a:endParaRPr sz="1600" b="0" i="1" u="none" strike="noStrike" cap="none" dirty="0">
              <a:solidFill>
                <a:srgbClr val="F49C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" name="Google Shape;65;p15">
            <a:extLst>
              <a:ext uri="{FF2B5EF4-FFF2-40B4-BE49-F238E27FC236}">
                <a16:creationId xmlns:a16="http://schemas.microsoft.com/office/drawing/2014/main" id="{1DE3DBA3-04CA-48F9-952A-AC8674F24A5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5336" y="6343903"/>
            <a:ext cx="6327600" cy="365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/>
              <a:t>Copyright © 201</a:t>
            </a:r>
            <a:r>
              <a:rPr lang="pl-PL" dirty="0"/>
              <a:t>9</a:t>
            </a:r>
            <a:r>
              <a:rPr lang="en-US" dirty="0"/>
              <a:t> by Pearson Education      Gold Experience </a:t>
            </a:r>
            <a:r>
              <a:rPr lang="pl-PL" dirty="0"/>
              <a:t>| Focus | High </a:t>
            </a:r>
            <a:r>
              <a:rPr lang="pl-PL" dirty="0" err="1"/>
              <a:t>Note</a:t>
            </a:r>
            <a:endParaRPr sz="11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arson">
  <a:themeElements>
    <a:clrScheme name="Pearson colors">
      <a:dk1>
        <a:srgbClr val="000000"/>
      </a:dk1>
      <a:lt1>
        <a:srgbClr val="D4EAE4"/>
      </a:lt1>
      <a:dk2>
        <a:srgbClr val="007FA3"/>
      </a:dk2>
      <a:lt2>
        <a:srgbClr val="003057"/>
      </a:lt2>
      <a:accent1>
        <a:srgbClr val="D2DB0E"/>
      </a:accent1>
      <a:accent2>
        <a:srgbClr val="12B2A6"/>
      </a:accent2>
      <a:accent3>
        <a:srgbClr val="DB0020"/>
      </a:accent3>
      <a:accent4>
        <a:srgbClr val="9E007E"/>
      </a:accent4>
      <a:accent5>
        <a:srgbClr val="EA7600"/>
      </a:accent5>
      <a:accent6>
        <a:srgbClr val="005A7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1650</Words>
  <Application>Microsoft Office PowerPoint</Application>
  <PresentationFormat>Widescreen</PresentationFormat>
  <Paragraphs>202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Noto Sans Symbols</vt:lpstr>
      <vt:lpstr>Open Sans</vt:lpstr>
      <vt:lpstr>Rockwell</vt:lpstr>
      <vt:lpstr>Rokkitt</vt:lpstr>
      <vt:lpstr>Times New Roman</vt:lpstr>
      <vt:lpstr>Simple Light</vt:lpstr>
      <vt:lpstr>Pearson</vt:lpstr>
      <vt:lpstr>Grammar C1 conditionals</vt:lpstr>
      <vt:lpstr>What are the conditional structures?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Function/Form: alternative forms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Muszynski, Daniel</cp:lastModifiedBy>
  <cp:revision>12</cp:revision>
  <dcterms:modified xsi:type="dcterms:W3CDTF">2019-12-05T11:30:36Z</dcterms:modified>
</cp:coreProperties>
</file>